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70" r:id="rId3"/>
    <p:sldMasterId id="214748367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4d1531e0f_2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g24d1531e0f_2_7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4d1531e0f_2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g24d1531e0f_2_13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4d1531e0f_2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g24d1531e0f_2_13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4d1531e0f_2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g24d1531e0f_2_14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24d1531e0f_2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g24d1531e0f_2_15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4d1531e0f_2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g24d1531e0f_2_15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4d1531e0f_2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g24d1531e0f_2_16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24d1531e0f_2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g24d1531e0f_2_16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24d1531e0f_2_17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6" name="Google Shape;246;g24d1531e0f_2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Google Shape;247;g24d1531e0f_2_17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24d1531e0f_2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g24d1531e0f_2_19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24d1531e0f_2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g24d1531e0f_2_20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4d1531e0f_2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g24d1531e0f_2_8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24d1531e0f_2_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g24d1531e0f_2_2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24d1531e0f_2_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g24d1531e0f_2_2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4d1531e0f_2_2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g24d1531e0f_2_2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24d1531e0f_2_23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8" name="Google Shape;308;g24d1531e0f_2_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One can log in in the morning and see what has been done and by who. 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9" name="Google Shape;309;g24d1531e0f_2_23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24d1531e0f_2_2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g24d1531e0f_2_24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24d1531e0f_2_25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9" name="Google Shape;329;g24d1531e0f_2_2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Cat HEAD file in .git dir to see where HEAD is currently pointing.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0" name="Google Shape;330;g24d1531e0f_2_25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24d1531e0f_2_2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g24d1531e0f_2_28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24d1531e0f_2_3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g24d1531e0f_2_30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24d1531e0f_2_3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g24d1531e0f_2_3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24d1531e0f_2_3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g24d1531e0f_2_3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4d1531e0f_2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g24d1531e0f_2_9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24d1531e0f_2_3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Google Shape;432;g24d1531e0f_2_35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24d1531e0f_2_3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" name="Google Shape;439;g24d1531e0f_2_35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24d1531e0f_2_3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g24d1531e0f_2_36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24d1531e0f_2_3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g24d1531e0f_2_37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24d1531e0f_2_3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" name="Google Shape;462;g24d1531e0f_2_37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24d1531e0f_2_3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" name="Google Shape;470;g24d1531e0f_2_38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24d1531e0f_2_3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" name="Google Shape;477;g24d1531e0f_2_39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24d1531e0f_2_3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4" name="Google Shape;484;g24d1531e0f_2_39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24d1531e0f_2_4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g24d1531e0f_2_40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24d1531e0f_2_4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g24d1531e0f_2_4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4d1531e0f_2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g24d1531e0f_2_9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24d1531e0f_2_4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" name="Google Shape;510;g24d1531e0f_2_4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24d1531e0f_2_4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9" name="Google Shape;519;g24d1531e0f_2_4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24d1531e0f_2_4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6" name="Google Shape;526;g24d1531e0f_2_43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24d1531e0f_2_4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g24d1531e0f_2_43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24d1531e0f_2_4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7" name="Google Shape;567;g24d1531e0f_2_47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24d1531e0f_2_4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3" name="Google Shape;573;g24d1531e0f_2_47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24d1531e0f_2_4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0" name="Google Shape;580;g24d1531e0f_2_48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24d1531e0f_2_4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5" name="Google Shape;585;g24d1531e0f_2_48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24d1531e0f_2_4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2" name="Google Shape;592;g24d1531e0f_2_49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24d1531e0f_2_5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9" name="Google Shape;629;g24d1531e0f_2_53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4d1531e0f_2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g24d1531e0f_2_10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24d1531e0f_2_5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8" name="Google Shape;638;g24d1531e0f_2_53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24d1531e0f_2_5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5" name="Google Shape;645;g24d1531e0f_2_54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24d1531e0f_2_5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1" name="Google Shape;651;g24d1531e0f_2_54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24d1531e0f_2_5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9" name="Google Shape;659;g24d1531e0f_2_55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g24d1531e0f_2_5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8" name="Google Shape;668;g24d1531e0f_2_56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g24d1531e0f_2_5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1" name="Google Shape;701;g24d1531e0f_2_59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24d1531e0f_2_6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8" name="Google Shape;708;g24d1531e0f_2_60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g24d1531e0f_2_60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5" name="Google Shape;715;g24d1531e0f_2_6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6" name="Google Shape;716;g24d1531e0f_2_60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g24d1531e0f_2_6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2" name="Google Shape;722;g24d1531e0f_2_6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4d1531e0f_2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g24d1531e0f_2_10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24d1531e0f_2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g24d1531e0f_2_1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4d1531e0f_2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g24d1531e0f_2_1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4d1531e0f_2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g24d1531e0f_2_1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8" name="Google Shape;58;p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" name="Google Shape;60;p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1" name="Google Shape;61;p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4" name="Google Shape;64;p1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5" name="Google Shape;65;p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" name="Google Shape;66;p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" name="Google Shape;67;p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0" name="Google Shape;70;p1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1" name="Google Shape;71;p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" name="Google Shape;72;p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" name="Google Shape;73;p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6" name="Google Shape;76;p17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06400" lvl="0" marL="4572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7" name="Google Shape;77;p17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06400" lvl="0" marL="4572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" name="Google Shape;78;p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" name="Google Shape;79;p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0" name="Google Shape;80;p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3" name="Google Shape;83;p18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4" name="Google Shape;84;p18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810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5" name="Google Shape;85;p18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6" name="Google Shape;86;p18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810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" name="Google Shape;87;p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" name="Google Shape;88;p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" name="Google Shape;89;p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92" name="Google Shape;92;p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" name="Google Shape;93;p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" name="Google Shape;94;p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" name="Google Shape;97;p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" name="Google Shape;98;p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01" name="Google Shape;101;p2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2" name="Google Shape;102;p2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3" name="Google Shape;103;p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4" name="Google Shape;104;p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5" name="Google Shape;105;p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08" name="Google Shape;108;p2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9" name="Google Shape;109;p2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0" name="Google Shape;110;p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1" name="Google Shape;111;p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2" name="Google Shape;112;p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5" name="Google Shape;115;p23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6" name="Google Shape;116;p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7" name="Google Shape;117;p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8" name="Google Shape;118;p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21" name="Google Shape;121;p2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2" name="Google Shape;122;p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3" name="Google Shape;123;p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4" name="Google Shape;124;p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5" Type="http://schemas.openxmlformats.org/officeDocument/2006/relationships/image" Target="../media/image2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.png"/><Relationship Id="rId4" Type="http://schemas.openxmlformats.org/officeDocument/2006/relationships/image" Target="../media/image1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9.png"/><Relationship Id="rId4" Type="http://schemas.openxmlformats.org/officeDocument/2006/relationships/image" Target="../media/image1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0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3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7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8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5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2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6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1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Relationship Id="rId4" Type="http://schemas.openxmlformats.org/officeDocument/2006/relationships/image" Target="../media/image8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.png"/><Relationship Id="rId4" Type="http://schemas.openxmlformats.org/officeDocument/2006/relationships/image" Target="../media/image22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7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9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1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0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36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34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35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33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5" Type="http://schemas.openxmlformats.org/officeDocument/2006/relationships/image" Target="../media/image2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Relationship Id="rId4" Type="http://schemas.openxmlformats.org/officeDocument/2006/relationships/hyperlink" Target="https://www.openhub.net/repositories/compare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1000" y="648124"/>
            <a:ext cx="2340884" cy="2340884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5"/>
          <p:cNvSpPr txBox="1"/>
          <p:nvPr/>
        </p:nvSpPr>
        <p:spPr>
          <a:xfrm>
            <a:off x="1270357" y="3314700"/>
            <a:ext cx="6876370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Introduction to Git and GitHub</a:t>
            </a:r>
            <a:endParaRPr b="1" i="0" sz="3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1" name="Google Shape;131;p25"/>
          <p:cNvGrpSpPr/>
          <p:nvPr/>
        </p:nvGrpSpPr>
        <p:grpSpPr>
          <a:xfrm>
            <a:off x="4267200" y="342900"/>
            <a:ext cx="4495800" cy="2665158"/>
            <a:chOff x="4783667" y="1032933"/>
            <a:chExt cx="4495800" cy="3553544"/>
          </a:xfrm>
        </p:grpSpPr>
        <p:pic>
          <p:nvPicPr>
            <p:cNvPr descr="GitHub_Logo.png" id="132" name="Google Shape;132;p2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783667" y="2743199"/>
              <a:ext cx="4495800" cy="18432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Octocat.png" id="133" name="Google Shape;133;p2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951080" y="1032933"/>
              <a:ext cx="2210245" cy="183726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4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b="0" i="0" lang="en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Git distributed version control</a:t>
            </a:r>
            <a:endParaRPr b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Google Shape;197;p34"/>
          <p:cNvSpPr txBox="1"/>
          <p:nvPr>
            <p:ph idx="1" type="body"/>
          </p:nvPr>
        </p:nvSpPr>
        <p:spPr>
          <a:xfrm>
            <a:off x="381000" y="1063228"/>
            <a:ext cx="8305800" cy="38516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74320" lvl="0" marL="3429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Arial"/>
              <a:buChar char="•"/>
            </a:pPr>
            <a:r>
              <a:rPr b="0" i="0" lang="en" sz="14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“If you’re not distributed, you’re not worth using.” </a:t>
            </a:r>
            <a:r>
              <a:rPr b="0" i="0" lang="en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– Linus Torvalds</a:t>
            </a:r>
            <a:endParaRPr sz="1400"/>
          </a:p>
          <a:p>
            <a:pPr indent="-185420" lvl="0" marL="342900" marR="0" rtl="0" algn="l">
              <a:lnSpc>
                <a:spcPct val="8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ts val="248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74320" lvl="0" marL="342900" marR="0" rtl="0" algn="l">
              <a:lnSpc>
                <a:spcPct val="8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b="0" i="0" lang="en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 need to connect to central server</a:t>
            </a:r>
            <a:endParaRPr sz="1400"/>
          </a:p>
          <a:p>
            <a:pPr indent="-185420" lvl="0" marL="342900" marR="0" rtl="0" algn="l">
              <a:lnSpc>
                <a:spcPct val="8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ts val="248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74320" lvl="0" marL="342900" marR="0" rtl="0" algn="l">
              <a:lnSpc>
                <a:spcPct val="8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b="0" i="0" lang="en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can work without internet connection</a:t>
            </a:r>
            <a:endParaRPr sz="1400"/>
          </a:p>
          <a:p>
            <a:pPr indent="-185420" lvl="0" marL="342900" marR="0" rtl="0" algn="l">
              <a:lnSpc>
                <a:spcPct val="8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ts val="248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74320" lvl="0" marL="342900" marR="0" rtl="0" algn="l">
              <a:lnSpc>
                <a:spcPct val="8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b="0" i="0" lang="en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developers can work independently and merge their work later</a:t>
            </a:r>
            <a:endParaRPr sz="1400"/>
          </a:p>
          <a:p>
            <a:pPr indent="-185420" lvl="0" marL="342900" marR="0" rtl="0" algn="l">
              <a:lnSpc>
                <a:spcPct val="8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ts val="248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74320" lvl="0" marL="342900" marR="0" rtl="0" algn="l">
              <a:lnSpc>
                <a:spcPct val="8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b="0" i="0" lang="en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every copy of a Git repository can serve either as the server or as a client (and has complete history!) </a:t>
            </a:r>
            <a:endParaRPr sz="1400"/>
          </a:p>
          <a:p>
            <a:pPr indent="-185420" lvl="0" marL="342900" marR="0" rtl="0" algn="l">
              <a:lnSpc>
                <a:spcPct val="8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ts val="248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74320" lvl="0" marL="342900" marR="0" rtl="0" algn="l">
              <a:lnSpc>
                <a:spcPct val="8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b="0" i="0" lang="en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Git tracks </a:t>
            </a:r>
            <a:r>
              <a:rPr b="1" i="0" lang="en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changes</a:t>
            </a:r>
            <a:r>
              <a:rPr b="0" i="0" lang="en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not versions </a:t>
            </a:r>
            <a:endParaRPr sz="1400"/>
          </a:p>
          <a:p>
            <a:pPr indent="-185420" lvl="0" marL="342900" marR="0" rtl="0" algn="l">
              <a:lnSpc>
                <a:spcPct val="8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ts val="248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5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b="1" i="0" lang="en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 Git for me?</a:t>
            </a:r>
            <a:endParaRPr b="1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p35"/>
          <p:cNvSpPr txBox="1"/>
          <p:nvPr>
            <p:ph idx="1" type="body"/>
          </p:nvPr>
        </p:nvSpPr>
        <p:spPr>
          <a:xfrm>
            <a:off x="457200" y="1200150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6924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People primarily working with source code</a:t>
            </a:r>
            <a:endParaRPr sz="1800"/>
          </a:p>
          <a:p>
            <a:pPr indent="-154940" lvl="0" marL="342900" marR="0" rtl="0" algn="l">
              <a:lnSpc>
                <a:spcPct val="9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69240" lvl="0" marL="342900" marR="0" rtl="0" algn="l">
              <a:lnSpc>
                <a:spcPct val="9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Anyone wanting to track edits (especially changes to text files)</a:t>
            </a:r>
            <a:endParaRPr sz="1800"/>
          </a:p>
          <a:p>
            <a:pPr indent="0" lvl="0" marL="0" marR="0" rtl="0" algn="l">
              <a:lnSpc>
                <a:spcPct val="9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0" i="0" lang="en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- review history of changes</a:t>
            </a:r>
            <a:endParaRPr sz="1800"/>
          </a:p>
          <a:p>
            <a:pPr indent="0" lvl="0" marL="0" marR="0" rtl="0" algn="l">
              <a:lnSpc>
                <a:spcPct val="9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0" i="0" lang="en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- anyone wanting to share, merge changes</a:t>
            </a:r>
            <a:endParaRPr sz="1800"/>
          </a:p>
          <a:p>
            <a:pPr indent="0" lvl="0" marL="0" marR="0" rtl="0" algn="l">
              <a:lnSpc>
                <a:spcPct val="9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69240" lvl="0" marL="342900" marR="0" rtl="0" algn="l">
              <a:lnSpc>
                <a:spcPct val="9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Anyone not afraid of </a:t>
            </a:r>
            <a:endParaRPr sz="1800"/>
          </a:p>
          <a:p>
            <a:pPr indent="0" lvl="0" marL="0" marR="0" rtl="0" algn="l">
              <a:lnSpc>
                <a:spcPct val="9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0" i="0" lang="en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command line tools</a:t>
            </a:r>
            <a:endParaRPr sz="1800"/>
          </a:p>
          <a:p>
            <a:pPr indent="-154940" lvl="0" marL="342900" marR="0" rtl="0" algn="l">
              <a:lnSpc>
                <a:spcPct val="9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p35"/>
          <p:cNvSpPr txBox="1"/>
          <p:nvPr/>
        </p:nvSpPr>
        <p:spPr>
          <a:xfrm>
            <a:off x="2175393" y="4938466"/>
            <a:ext cx="184666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5" name="Google Shape;205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73700" y="3476625"/>
            <a:ext cx="3670300" cy="166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6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b="1" i="0" lang="en" sz="395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Most popular languages used with Git</a:t>
            </a:r>
            <a:br>
              <a:rPr b="1" i="0" lang="en" sz="395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1" i="0" sz="395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Google Shape;211;p36"/>
          <p:cNvSpPr txBox="1"/>
          <p:nvPr>
            <p:ph idx="1" type="body"/>
          </p:nvPr>
        </p:nvSpPr>
        <p:spPr>
          <a:xfrm>
            <a:off x="457200" y="971550"/>
            <a:ext cx="82296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60"/>
              <a:buFont typeface="Arial"/>
              <a:buChar char="•"/>
            </a:pPr>
            <a:r>
              <a:rPr b="0" i="0" lang="en" sz="176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HTML</a:t>
            </a:r>
            <a:endParaRPr/>
          </a:p>
          <a:p>
            <a:pPr indent="-342900" lvl="0" marL="342900" marR="0" rtl="0" algn="l">
              <a:lnSpc>
                <a:spcPct val="8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760"/>
              <a:buFont typeface="Arial"/>
              <a:buChar char="•"/>
            </a:pPr>
            <a:r>
              <a:rPr b="0" i="0" lang="en" sz="176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CSS</a:t>
            </a:r>
            <a:endParaRPr/>
          </a:p>
          <a:p>
            <a:pPr indent="-342900" lvl="0" marL="342900" marR="0" rtl="0" algn="l">
              <a:lnSpc>
                <a:spcPct val="8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760"/>
              <a:buFont typeface="Arial"/>
              <a:buChar char="•"/>
            </a:pPr>
            <a:r>
              <a:rPr b="0" i="0" lang="en" sz="176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Javascript</a:t>
            </a:r>
            <a:endParaRPr b="0" i="0" sz="176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8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760"/>
              <a:buFont typeface="Arial"/>
              <a:buChar char="•"/>
            </a:pPr>
            <a:r>
              <a:rPr b="0" i="0" lang="en" sz="176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Python</a:t>
            </a:r>
            <a:endParaRPr/>
          </a:p>
          <a:p>
            <a:pPr indent="-342900" lvl="0" marL="342900" marR="0" rtl="0" algn="l">
              <a:lnSpc>
                <a:spcPct val="8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760"/>
              <a:buFont typeface="Arial"/>
              <a:buChar char="•"/>
            </a:pPr>
            <a:r>
              <a:rPr b="0" i="0" lang="en" sz="176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ASP</a:t>
            </a:r>
            <a:endParaRPr/>
          </a:p>
          <a:p>
            <a:pPr indent="-342900" lvl="0" marL="342900" marR="0" rtl="0" algn="l">
              <a:lnSpc>
                <a:spcPct val="8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760"/>
              <a:buFont typeface="Arial"/>
              <a:buChar char="•"/>
            </a:pPr>
            <a:r>
              <a:rPr b="0" i="0" lang="en" sz="176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Scala </a:t>
            </a:r>
            <a:endParaRPr/>
          </a:p>
          <a:p>
            <a:pPr indent="-342900" lvl="0" marL="342900" marR="0" rtl="0" algn="l">
              <a:lnSpc>
                <a:spcPct val="8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760"/>
              <a:buFont typeface="Arial"/>
              <a:buChar char="•"/>
            </a:pPr>
            <a:r>
              <a:rPr b="0" i="0" lang="en" sz="176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Shell scripts</a:t>
            </a:r>
            <a:endParaRPr/>
          </a:p>
          <a:p>
            <a:pPr indent="-342900" lvl="0" marL="342900" marR="0" rtl="0" algn="l">
              <a:lnSpc>
                <a:spcPct val="8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760"/>
              <a:buFont typeface="Arial"/>
              <a:buChar char="•"/>
            </a:pPr>
            <a:r>
              <a:rPr b="0" i="0" lang="en" sz="176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PHP</a:t>
            </a:r>
            <a:endParaRPr/>
          </a:p>
          <a:p>
            <a:pPr indent="-342900" lvl="0" marL="342900" marR="0" rtl="0" algn="l">
              <a:lnSpc>
                <a:spcPct val="8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760"/>
              <a:buFont typeface="Arial"/>
              <a:buChar char="•"/>
            </a:pPr>
            <a:r>
              <a:rPr b="0" i="0" lang="en" sz="176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Ruby</a:t>
            </a:r>
            <a:endParaRPr/>
          </a:p>
          <a:p>
            <a:pPr indent="-342900" lvl="0" marL="342900" marR="0" rtl="0" algn="l">
              <a:lnSpc>
                <a:spcPct val="8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760"/>
              <a:buFont typeface="Arial"/>
              <a:buChar char="•"/>
            </a:pPr>
            <a:r>
              <a:rPr b="0" i="0" lang="en" sz="176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Ruby on Rails</a:t>
            </a:r>
            <a:endParaRPr/>
          </a:p>
          <a:p>
            <a:pPr indent="-342900" lvl="0" marL="342900" marR="0" rtl="0" algn="l">
              <a:lnSpc>
                <a:spcPct val="8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760"/>
              <a:buFont typeface="Arial"/>
              <a:buChar char="•"/>
            </a:pPr>
            <a:r>
              <a:rPr b="0" i="0" lang="en" sz="176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Perl</a:t>
            </a:r>
            <a:endParaRPr/>
          </a:p>
          <a:p>
            <a:pPr indent="-342900" lvl="0" marL="342900" marR="0" rtl="0" algn="l">
              <a:lnSpc>
                <a:spcPct val="8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760"/>
              <a:buFont typeface="Arial"/>
              <a:buChar char="•"/>
            </a:pPr>
            <a:r>
              <a:rPr b="0" i="0" lang="en" sz="176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Java</a:t>
            </a:r>
            <a:endParaRPr/>
          </a:p>
          <a:p>
            <a:pPr indent="-342900" lvl="0" marL="342900" marR="0" rtl="0" algn="l">
              <a:lnSpc>
                <a:spcPct val="8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760"/>
              <a:buFont typeface="Arial"/>
              <a:buChar char="•"/>
            </a:pPr>
            <a:r>
              <a:rPr b="0" i="0" lang="en" sz="176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endParaRPr/>
          </a:p>
          <a:p>
            <a:pPr indent="-342900" lvl="0" marL="342900" marR="0" rtl="0" algn="l">
              <a:lnSpc>
                <a:spcPct val="8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760"/>
              <a:buFont typeface="Arial"/>
              <a:buChar char="•"/>
            </a:pPr>
            <a:r>
              <a:rPr b="0" i="0" lang="en" sz="176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C++</a:t>
            </a:r>
            <a:endParaRPr/>
          </a:p>
          <a:p>
            <a:pPr indent="-342900" lvl="0" marL="342900" marR="0" rtl="0" algn="l">
              <a:lnSpc>
                <a:spcPct val="8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760"/>
              <a:buFont typeface="Arial"/>
              <a:buChar char="•"/>
            </a:pPr>
            <a:r>
              <a:rPr b="0" i="0" lang="en" sz="176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C#</a:t>
            </a:r>
            <a:endParaRPr/>
          </a:p>
          <a:p>
            <a:pPr indent="-342900" lvl="0" marL="342900" marR="0" rtl="0" algn="l">
              <a:lnSpc>
                <a:spcPct val="8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760"/>
              <a:buFont typeface="Arial"/>
              <a:buChar char="•"/>
            </a:pPr>
            <a:r>
              <a:rPr b="0" i="0" lang="en" sz="176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Objective C</a:t>
            </a:r>
            <a:endParaRPr/>
          </a:p>
          <a:p>
            <a:pPr indent="-342900" lvl="0" marL="342900" marR="0" rtl="0" algn="l">
              <a:lnSpc>
                <a:spcPct val="8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760"/>
              <a:buFont typeface="Arial"/>
              <a:buChar char="•"/>
            </a:pPr>
            <a:r>
              <a:rPr b="0" i="0" lang="en" sz="176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Haskell</a:t>
            </a:r>
            <a:endParaRPr/>
          </a:p>
          <a:p>
            <a:pPr indent="-342900" lvl="0" marL="342900" marR="0" rtl="0" algn="l">
              <a:lnSpc>
                <a:spcPct val="8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760"/>
              <a:buFont typeface="Arial"/>
              <a:buChar char="•"/>
            </a:pPr>
            <a:r>
              <a:rPr b="0" i="0" lang="en" sz="176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CoffeeScript</a:t>
            </a:r>
            <a:endParaRPr b="0" i="0" sz="176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8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760"/>
              <a:buFont typeface="Arial"/>
              <a:buChar char="•"/>
            </a:pPr>
            <a:r>
              <a:rPr b="0" i="0" lang="en" sz="176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ActionScript</a:t>
            </a:r>
            <a:endParaRPr b="0" i="0" sz="176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31140" lvl="0" marL="342900" marR="0" rtl="0" algn="l">
              <a:lnSpc>
                <a:spcPct val="8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760"/>
              <a:buFont typeface="Arial"/>
              <a:buNone/>
            </a:pPr>
            <a:r>
              <a:t/>
            </a:r>
            <a:endParaRPr b="0" i="0" sz="176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31140" lvl="0" marL="342900" marR="0" rtl="0" algn="l">
              <a:lnSpc>
                <a:spcPct val="8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760"/>
              <a:buFont typeface="Arial"/>
              <a:buNone/>
            </a:pPr>
            <a:r>
              <a:t/>
            </a:r>
            <a:endParaRPr b="0" i="0" sz="176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31140" lvl="0" marL="342900" marR="0" rtl="0" algn="l">
              <a:lnSpc>
                <a:spcPct val="8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760"/>
              <a:buFont typeface="Arial"/>
              <a:buNone/>
            </a:pPr>
            <a:r>
              <a:t/>
            </a:r>
            <a:endParaRPr b="0" i="0" sz="176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31140" lvl="0" marL="342900" marR="0" rtl="0" algn="l">
              <a:lnSpc>
                <a:spcPct val="8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760"/>
              <a:buFont typeface="Arial"/>
              <a:buNone/>
            </a:pPr>
            <a:r>
              <a:t/>
            </a:r>
            <a:endParaRPr b="0" i="0" sz="176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7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b="1" i="0" lang="en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 do I get it?</a:t>
            </a:r>
            <a:endParaRPr b="1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" name="Google Shape;217;p37"/>
          <p:cNvSpPr txBox="1"/>
          <p:nvPr>
            <p:ph idx="1" type="body"/>
          </p:nvPr>
        </p:nvSpPr>
        <p:spPr>
          <a:xfrm>
            <a:off x="292100" y="971550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0" i="0" lang="en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http://git-scm.com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Screen Shot 2016-05-02 at 4.53.33 PM.png" id="218" name="Google Shape;218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2100" y="1428750"/>
            <a:ext cx="8534400" cy="4019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8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b="1" i="0" lang="en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Git install tip</a:t>
            </a:r>
            <a:endParaRPr b="1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38"/>
          <p:cNvSpPr txBox="1"/>
          <p:nvPr>
            <p:ph idx="1" type="body"/>
          </p:nvPr>
        </p:nvSpPr>
        <p:spPr>
          <a:xfrm>
            <a:off x="457200" y="1200150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b="0" i="0" lang="en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Much better to set up on a per-user basis (instead of a global, system-wide install)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9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b="1" i="0" lang="en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 is a repository?</a:t>
            </a:r>
            <a:endParaRPr b="1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p39"/>
          <p:cNvSpPr/>
          <p:nvPr/>
        </p:nvSpPr>
        <p:spPr>
          <a:xfrm>
            <a:off x="880533" y="1221380"/>
            <a:ext cx="7467600" cy="23314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“repo” = repository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usually used to organize a single project</a:t>
            </a:r>
            <a:endParaRPr/>
          </a:p>
          <a:p>
            <a:pPr indent="-1079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repos can contain folders and files, images, videos, spreadsheets, and data sets – anything your project needs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40"/>
          <p:cNvSpPr txBox="1"/>
          <p:nvPr>
            <p:ph type="title"/>
          </p:nvPr>
        </p:nvSpPr>
        <p:spPr>
          <a:xfrm>
            <a:off x="457200" y="202407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b="1" i="0" lang="en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Two-tree architecture</a:t>
            </a:r>
            <a:endParaRPr b="1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" name="Google Shape;236;p40"/>
          <p:cNvSpPr txBox="1"/>
          <p:nvPr/>
        </p:nvSpPr>
        <p:spPr>
          <a:xfrm>
            <a:off x="3314700" y="1081089"/>
            <a:ext cx="198120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other VCSs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37" name="Google Shape;237;p40"/>
          <p:cNvGrpSpPr/>
          <p:nvPr/>
        </p:nvGrpSpPr>
        <p:grpSpPr>
          <a:xfrm>
            <a:off x="2566769" y="1943100"/>
            <a:ext cx="3924351" cy="2000250"/>
            <a:chOff x="165100" y="2286000"/>
            <a:chExt cx="3924351" cy="2667000"/>
          </a:xfrm>
        </p:grpSpPr>
        <p:sp>
          <p:nvSpPr>
            <p:cNvPr id="238" name="Google Shape;238;p40"/>
            <p:cNvSpPr/>
            <p:nvPr/>
          </p:nvSpPr>
          <p:spPr>
            <a:xfrm>
              <a:off x="990600" y="2286000"/>
              <a:ext cx="2286000" cy="914400"/>
            </a:xfrm>
            <a:prstGeom prst="rect">
              <a:avLst/>
            </a:prstGeom>
            <a:solidFill>
              <a:schemeClr val="accent6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Repository </a:t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" name="Google Shape;239;p40"/>
            <p:cNvSpPr/>
            <p:nvPr/>
          </p:nvSpPr>
          <p:spPr>
            <a:xfrm>
              <a:off x="990600" y="4038600"/>
              <a:ext cx="2286000" cy="914400"/>
            </a:xfrm>
            <a:prstGeom prst="rect">
              <a:avLst/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00" scaled="0"/>
            </a:gradFill>
            <a:ln cap="flat" cmpd="sng" w="9525">
              <a:solidFill>
                <a:srgbClr val="4A7DBA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working</a:t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40" name="Google Shape;240;p40"/>
            <p:cNvCxnSpPr/>
            <p:nvPr/>
          </p:nvCxnSpPr>
          <p:spPr>
            <a:xfrm flipH="1" rot="-2940000">
              <a:off x="350064" y="3171833"/>
              <a:ext cx="950976" cy="923544"/>
            </a:xfrm>
            <a:prstGeom prst="curvedConnector2">
              <a:avLst/>
            </a:prstGeom>
            <a:noFill/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</p:cxnSp>
        <p:cxnSp>
          <p:nvCxnSpPr>
            <p:cNvPr id="241" name="Google Shape;241;p40"/>
            <p:cNvCxnSpPr/>
            <p:nvPr/>
          </p:nvCxnSpPr>
          <p:spPr>
            <a:xfrm flipH="1" rot="7980000">
              <a:off x="2951962" y="3117351"/>
              <a:ext cx="950976" cy="923544"/>
            </a:xfrm>
            <a:prstGeom prst="curvedConnector2">
              <a:avLst/>
            </a:prstGeom>
            <a:noFill/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</p:cxnSp>
      </p:grpSp>
      <p:sp>
        <p:nvSpPr>
          <p:cNvPr id="242" name="Google Shape;242;p40"/>
          <p:cNvSpPr txBox="1"/>
          <p:nvPr/>
        </p:nvSpPr>
        <p:spPr>
          <a:xfrm>
            <a:off x="1828800" y="2800350"/>
            <a:ext cx="1043876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checkout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" name="Google Shape;243;p40"/>
          <p:cNvSpPr txBox="1"/>
          <p:nvPr/>
        </p:nvSpPr>
        <p:spPr>
          <a:xfrm>
            <a:off x="6254056" y="2800350"/>
            <a:ext cx="903087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commit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41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b="1" i="0" lang="en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Git uses a three-tree architecture</a:t>
            </a:r>
            <a:endParaRPr/>
          </a:p>
        </p:txBody>
      </p:sp>
      <p:grpSp>
        <p:nvGrpSpPr>
          <p:cNvPr id="250" name="Google Shape;250;p41"/>
          <p:cNvGrpSpPr/>
          <p:nvPr/>
        </p:nvGrpSpPr>
        <p:grpSpPr>
          <a:xfrm>
            <a:off x="3382720" y="1535789"/>
            <a:ext cx="2311400" cy="3257550"/>
            <a:chOff x="5410200" y="1676400"/>
            <a:chExt cx="2311400" cy="4343400"/>
          </a:xfrm>
        </p:grpSpPr>
        <p:sp>
          <p:nvSpPr>
            <p:cNvPr id="251" name="Google Shape;251;p41"/>
            <p:cNvSpPr/>
            <p:nvPr/>
          </p:nvSpPr>
          <p:spPr>
            <a:xfrm>
              <a:off x="5410200" y="3429000"/>
              <a:ext cx="2286000" cy="914400"/>
            </a:xfrm>
            <a:prstGeom prst="rect">
              <a:avLst/>
            </a:prstGeom>
            <a:solidFill>
              <a:srgbClr val="FFFF00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Staging index</a:t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2" name="Google Shape;252;p41"/>
            <p:cNvSpPr/>
            <p:nvPr/>
          </p:nvSpPr>
          <p:spPr>
            <a:xfrm>
              <a:off x="5435600" y="5105400"/>
              <a:ext cx="2286000" cy="914400"/>
            </a:xfrm>
            <a:prstGeom prst="rect">
              <a:avLst/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00" scaled="0"/>
            </a:gradFill>
            <a:ln cap="flat" cmpd="sng" w="9525">
              <a:solidFill>
                <a:srgbClr val="4A7DBA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working</a:t>
              </a:r>
              <a:endPara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" name="Google Shape;253;p41"/>
            <p:cNvSpPr/>
            <p:nvPr/>
          </p:nvSpPr>
          <p:spPr>
            <a:xfrm>
              <a:off x="5410200" y="1676400"/>
              <a:ext cx="2286000" cy="914400"/>
            </a:xfrm>
            <a:prstGeom prst="rect">
              <a:avLst/>
            </a:prstGeom>
            <a:solidFill>
              <a:schemeClr val="accent6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Repository </a:t>
              </a:r>
              <a:endParaRPr/>
            </a:p>
          </p:txBody>
        </p:sp>
      </p:grpSp>
      <p:cxnSp>
        <p:nvCxnSpPr>
          <p:cNvPr id="254" name="Google Shape;254;p41"/>
          <p:cNvCxnSpPr/>
          <p:nvPr/>
        </p:nvCxnSpPr>
        <p:spPr>
          <a:xfrm flipH="1" rot="-5400000">
            <a:off x="2708666" y="2507782"/>
            <a:ext cx="992700" cy="73200"/>
          </a:xfrm>
          <a:prstGeom prst="curvedConnector2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255" name="Google Shape;255;p41"/>
          <p:cNvCxnSpPr/>
          <p:nvPr/>
        </p:nvCxnSpPr>
        <p:spPr>
          <a:xfrm flipH="1" rot="-5400000">
            <a:off x="2721366" y="3881489"/>
            <a:ext cx="992700" cy="73200"/>
          </a:xfrm>
          <a:prstGeom prst="curvedConnector2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256" name="Google Shape;256;p41"/>
          <p:cNvCxnSpPr/>
          <p:nvPr/>
        </p:nvCxnSpPr>
        <p:spPr>
          <a:xfrm flipH="1" rot="5400000">
            <a:off x="5376433" y="2531522"/>
            <a:ext cx="994050" cy="27000"/>
          </a:xfrm>
          <a:prstGeom prst="curvedConnector2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257" name="Google Shape;257;p41"/>
          <p:cNvCxnSpPr/>
          <p:nvPr/>
        </p:nvCxnSpPr>
        <p:spPr>
          <a:xfrm flipH="1" rot="5400000">
            <a:off x="5389133" y="3846773"/>
            <a:ext cx="994050" cy="27000"/>
          </a:xfrm>
          <a:prstGeom prst="curvedConnector2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sp>
        <p:nvSpPr>
          <p:cNvPr id="258" name="Google Shape;258;p41"/>
          <p:cNvSpPr/>
          <p:nvPr/>
        </p:nvSpPr>
        <p:spPr>
          <a:xfrm>
            <a:off x="1371600" y="3086282"/>
            <a:ext cx="1043876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checkout</a:t>
            </a:r>
            <a:endParaRPr/>
          </a:p>
        </p:txBody>
      </p:sp>
      <p:sp>
        <p:nvSpPr>
          <p:cNvPr id="259" name="Google Shape;259;p41"/>
          <p:cNvSpPr txBox="1"/>
          <p:nvPr/>
        </p:nvSpPr>
        <p:spPr>
          <a:xfrm>
            <a:off x="6279327" y="3742551"/>
            <a:ext cx="694346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add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0" name="Google Shape;260;p41"/>
          <p:cNvSpPr txBox="1"/>
          <p:nvPr/>
        </p:nvSpPr>
        <p:spPr>
          <a:xfrm>
            <a:off x="6352873" y="2433250"/>
            <a:ext cx="903087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commit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61" name="Google Shape;261;p41"/>
          <p:cNvCxnSpPr/>
          <p:nvPr/>
        </p:nvCxnSpPr>
        <p:spPr>
          <a:xfrm flipH="1" rot="-5400000">
            <a:off x="2054306" y="3179025"/>
            <a:ext cx="2302200" cy="130500"/>
          </a:xfrm>
          <a:prstGeom prst="curvedConnector2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2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b="1" i="0" lang="en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simple Git workflow</a:t>
            </a:r>
            <a:endParaRPr b="1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7" name="Google Shape;267;p42"/>
          <p:cNvSpPr txBox="1"/>
          <p:nvPr>
            <p:ph idx="1" type="body"/>
          </p:nvPr>
        </p:nvSpPr>
        <p:spPr>
          <a:xfrm>
            <a:off x="304800" y="1063228"/>
            <a:ext cx="8686800" cy="38290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14350" lvl="0" marL="51435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60"/>
              <a:buFont typeface="Arial"/>
              <a:buAutoNum type="arabicPeriod"/>
            </a:pPr>
            <a:r>
              <a:rPr b="0" i="0" lang="en" sz="176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Initialize a new project in a directory:</a:t>
            </a:r>
            <a:endParaRPr b="0" i="0" sz="1760" u="none" cap="none" strike="noStrike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760" u="none" cap="none" strike="noStrike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352"/>
              </a:spcBef>
              <a:spcAft>
                <a:spcPts val="0"/>
              </a:spcAft>
              <a:buClr>
                <a:srgbClr val="0000FF"/>
              </a:buClr>
              <a:buFont typeface="Arial"/>
              <a:buNone/>
            </a:pPr>
            <a:r>
              <a:rPr b="0" i="0" lang="en" sz="1760" u="none" cap="none" strike="noStrike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	git init</a:t>
            </a:r>
            <a:endParaRPr/>
          </a:p>
          <a:p>
            <a:pPr indent="0" lvl="0" marL="0" marR="0" rtl="0" algn="l">
              <a:lnSpc>
                <a:spcPct val="8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760" u="none" cap="none" strike="noStrike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0" i="0" lang="en" sz="176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2. 	Add a file using a text editor to the directory</a:t>
            </a:r>
            <a:endParaRPr/>
          </a:p>
          <a:p>
            <a:pPr indent="0" lvl="0" marL="0" marR="0" rtl="0" algn="l">
              <a:lnSpc>
                <a:spcPct val="8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0" i="0" lang="en" sz="176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3. 	</a:t>
            </a:r>
            <a:r>
              <a:rPr b="0" i="0" lang="en" sz="16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Add every change that has been made to the directory:</a:t>
            </a:r>
            <a:endParaRPr b="0" i="0" sz="176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352"/>
              </a:spcBef>
              <a:spcAft>
                <a:spcPts val="0"/>
              </a:spcAft>
              <a:buClr>
                <a:srgbClr val="0000FF"/>
              </a:buClr>
              <a:buFont typeface="Arial"/>
              <a:buNone/>
            </a:pPr>
            <a:r>
              <a:rPr b="0" i="0" lang="en" sz="1760" u="none" cap="none" strike="noStrike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"/>
              <a:t> </a:t>
            </a:r>
            <a:r>
              <a:rPr b="0" i="0" lang="en" sz="1760" u="none" cap="none" strike="noStrike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git add . </a:t>
            </a:r>
            <a:endParaRPr/>
          </a:p>
          <a:p>
            <a:pPr indent="0" lvl="0" marL="0" marR="0" rtl="0" algn="l">
              <a:lnSpc>
                <a:spcPct val="8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1760">
              <a:solidFill>
                <a:srgbClr val="0000FF"/>
              </a:solidFill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1760">
              <a:solidFill>
                <a:srgbClr val="0000FF"/>
              </a:solidFill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1760">
              <a:solidFill>
                <a:srgbClr val="0000FF"/>
              </a:solidFill>
            </a:endParaRPr>
          </a:p>
          <a:p>
            <a:pPr indent="-514350" lvl="0" marL="514350" marR="0" rtl="0" algn="l">
              <a:lnSpc>
                <a:spcPct val="8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760"/>
              <a:buFont typeface="Arial"/>
              <a:buAutoNum type="arabicPeriod" startAt="4"/>
            </a:pPr>
            <a:r>
              <a:rPr b="0" i="0" lang="en" sz="176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Commit the change to the repo:</a:t>
            </a:r>
            <a:endParaRPr b="0" i="0" sz="176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352"/>
              </a:spcBef>
              <a:spcAft>
                <a:spcPts val="0"/>
              </a:spcAft>
              <a:buClr>
                <a:srgbClr val="0000FF"/>
              </a:buClr>
              <a:buFont typeface="Arial"/>
              <a:buNone/>
            </a:pPr>
            <a:r>
              <a:rPr b="0" i="0" lang="en" sz="1760" u="none" cap="none" strike="noStrike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	git commit –m “important message here”</a:t>
            </a:r>
            <a:endParaRPr/>
          </a:p>
          <a:p>
            <a:pPr indent="0" lvl="0" marL="0" marR="0" rtl="0" algn="l">
              <a:lnSpc>
                <a:spcPct val="8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760" u="none" cap="none" strike="noStrike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352"/>
              </a:spcBef>
              <a:spcAft>
                <a:spcPts val="0"/>
              </a:spcAft>
              <a:buClr>
                <a:srgbClr val="0000FF"/>
              </a:buClr>
              <a:buFont typeface="Arial"/>
              <a:buNone/>
            </a:pPr>
            <a:r>
              <a:rPr b="0" i="0" lang="en" sz="1760" u="none" cap="none" strike="noStrike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           .</a:t>
            </a:r>
            <a:endParaRPr/>
          </a:p>
          <a:p>
            <a:pPr indent="0" lvl="0" marL="0" marR="0" rtl="0" algn="l">
              <a:lnSpc>
                <a:spcPct val="8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760" u="none" cap="none" strike="noStrike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760" u="none" cap="none" strike="noStrike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760" u="none" cap="none" strike="noStrike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760" u="none" cap="none" strike="noStrike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760" u="none" cap="none" strike="noStrike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760" u="none" cap="none" strike="noStrike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Screen Shot 2016-05-02 at 6.18.34 PM.png" id="268" name="Google Shape;268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2000" y="1485900"/>
            <a:ext cx="6972300" cy="695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6-05-02 at 6.20.36 PM.png" id="269" name="Google Shape;269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1050" y="3552675"/>
            <a:ext cx="7734300" cy="84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3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b="1" i="0" lang="en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After initializing a new git repo…</a:t>
            </a:r>
            <a:endParaRPr b="1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Google Shape;275;p43"/>
          <p:cNvSpPr txBox="1"/>
          <p:nvPr>
            <p:ph idx="1" type="body"/>
          </p:nvPr>
        </p:nvSpPr>
        <p:spPr>
          <a:xfrm>
            <a:off x="457200" y="1200150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0" i="0" lang="en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3. Commit changes with 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0" i="0" lang="en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a message</a:t>
            </a:r>
            <a:endParaRPr/>
          </a:p>
          <a:p>
            <a:pPr indent="0" lvl="0" mar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0" i="0" lang="en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2. Add changes</a:t>
            </a:r>
            <a:endParaRPr/>
          </a:p>
          <a:p>
            <a:pPr indent="-139700" lvl="0" marL="3429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0" i="0" lang="en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 Make changes</a:t>
            </a:r>
            <a:endParaRPr/>
          </a:p>
          <a:p>
            <a:pPr indent="-139700" lvl="0" marL="3429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76" name="Google Shape;276;p43"/>
          <p:cNvGrpSpPr/>
          <p:nvPr/>
        </p:nvGrpSpPr>
        <p:grpSpPr>
          <a:xfrm>
            <a:off x="4944560" y="1564365"/>
            <a:ext cx="2311400" cy="3257550"/>
            <a:chOff x="5410200" y="1676400"/>
            <a:chExt cx="2311400" cy="4343400"/>
          </a:xfrm>
        </p:grpSpPr>
        <p:sp>
          <p:nvSpPr>
            <p:cNvPr id="277" name="Google Shape;277;p43"/>
            <p:cNvSpPr/>
            <p:nvPr/>
          </p:nvSpPr>
          <p:spPr>
            <a:xfrm>
              <a:off x="5410200" y="3429000"/>
              <a:ext cx="2286000" cy="914400"/>
            </a:xfrm>
            <a:prstGeom prst="rect">
              <a:avLst/>
            </a:prstGeom>
            <a:solidFill>
              <a:srgbClr val="FFFF00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Staging index</a:t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" name="Google Shape;278;p43"/>
            <p:cNvSpPr/>
            <p:nvPr/>
          </p:nvSpPr>
          <p:spPr>
            <a:xfrm>
              <a:off x="5435600" y="5105400"/>
              <a:ext cx="2286000" cy="914400"/>
            </a:xfrm>
            <a:prstGeom prst="rect">
              <a:avLst/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00" scaled="0"/>
            </a:gradFill>
            <a:ln cap="flat" cmpd="sng" w="9525">
              <a:solidFill>
                <a:srgbClr val="4A7DBA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working</a:t>
              </a:r>
              <a:endPara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" name="Google Shape;279;p43"/>
            <p:cNvSpPr/>
            <p:nvPr/>
          </p:nvSpPr>
          <p:spPr>
            <a:xfrm>
              <a:off x="5410200" y="1676400"/>
              <a:ext cx="2286000" cy="914400"/>
            </a:xfrm>
            <a:prstGeom prst="rect">
              <a:avLst/>
            </a:prstGeom>
            <a:solidFill>
              <a:schemeClr val="accent6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Repository </a:t>
              </a:r>
              <a:endParaRPr/>
            </a:p>
          </p:txBody>
        </p:sp>
      </p:grpSp>
      <p:cxnSp>
        <p:nvCxnSpPr>
          <p:cNvPr id="280" name="Google Shape;280;p43"/>
          <p:cNvCxnSpPr/>
          <p:nvPr/>
        </p:nvCxnSpPr>
        <p:spPr>
          <a:xfrm flipH="1" rot="5400000">
            <a:off x="6938273" y="2407698"/>
            <a:ext cx="994050" cy="27000"/>
          </a:xfrm>
          <a:prstGeom prst="curvedConnector2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281" name="Google Shape;281;p43"/>
          <p:cNvCxnSpPr/>
          <p:nvPr/>
        </p:nvCxnSpPr>
        <p:spPr>
          <a:xfrm flipH="1" rot="5400000">
            <a:off x="6950973" y="3722949"/>
            <a:ext cx="994050" cy="27000"/>
          </a:xfrm>
          <a:prstGeom prst="curvedConnector2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sp>
        <p:nvSpPr>
          <p:cNvPr id="282" name="Google Shape;282;p43"/>
          <p:cNvSpPr txBox="1"/>
          <p:nvPr/>
        </p:nvSpPr>
        <p:spPr>
          <a:xfrm>
            <a:off x="7841167" y="3618727"/>
            <a:ext cx="694346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add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3" name="Google Shape;283;p43"/>
          <p:cNvSpPr txBox="1"/>
          <p:nvPr/>
        </p:nvSpPr>
        <p:spPr>
          <a:xfrm>
            <a:off x="7914713" y="2309426"/>
            <a:ext cx="903087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commit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84" name="Google Shape;284;p43"/>
          <p:cNvCxnSpPr/>
          <p:nvPr/>
        </p:nvCxnSpPr>
        <p:spPr>
          <a:xfrm>
            <a:off x="3505200" y="4233474"/>
            <a:ext cx="1219200" cy="167076"/>
          </a:xfrm>
          <a:prstGeom prst="straightConnector1">
            <a:avLst/>
          </a:prstGeom>
          <a:noFill/>
          <a:ln cap="flat" cmpd="sng" w="44450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285" name="Google Shape;285;p43"/>
          <p:cNvCxnSpPr/>
          <p:nvPr/>
        </p:nvCxnSpPr>
        <p:spPr>
          <a:xfrm>
            <a:off x="3429000" y="3155919"/>
            <a:ext cx="1219200" cy="0"/>
          </a:xfrm>
          <a:prstGeom prst="straightConnector1">
            <a:avLst/>
          </a:prstGeom>
          <a:noFill/>
          <a:ln cap="flat" cmpd="sng" w="44450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286" name="Google Shape;286;p43"/>
          <p:cNvCxnSpPr/>
          <p:nvPr/>
        </p:nvCxnSpPr>
        <p:spPr>
          <a:xfrm flipH="1" rot="10800000">
            <a:off x="3352800" y="2250101"/>
            <a:ext cx="1371600" cy="202200"/>
          </a:xfrm>
          <a:prstGeom prst="straightConnector1">
            <a:avLst/>
          </a:prstGeom>
          <a:noFill/>
          <a:ln cap="flat" cmpd="sng" w="44450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12920" y="2343150"/>
            <a:ext cx="4731080" cy="167107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6"/>
          <p:cNvSpPr txBox="1"/>
          <p:nvPr>
            <p:ph type="title"/>
          </p:nvPr>
        </p:nvSpPr>
        <p:spPr>
          <a:xfrm>
            <a:off x="457200" y="8532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b="0" i="0" lang="en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Outline</a:t>
            </a:r>
            <a:endParaRPr b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26"/>
          <p:cNvSpPr txBox="1"/>
          <p:nvPr>
            <p:ph idx="1" type="body"/>
          </p:nvPr>
        </p:nvSpPr>
        <p:spPr>
          <a:xfrm>
            <a:off x="457200" y="812800"/>
            <a:ext cx="8229600" cy="39306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i="0" lang="en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I.  Introduction to source control</a:t>
            </a:r>
            <a:endParaRPr/>
          </a:p>
          <a:p>
            <a:pPr indent="0" lvl="0" marL="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A. History and fundamental concepts behind source control</a:t>
            </a:r>
            <a:endParaRPr/>
          </a:p>
          <a:p>
            <a:pPr indent="0" lvl="0" marL="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B. Centralized vs. distributed version control</a:t>
            </a:r>
            <a:endParaRPr/>
          </a:p>
          <a:p>
            <a:pPr indent="0" lvl="0" marL="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i="0" lang="en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II. Introduction to Git </a:t>
            </a:r>
            <a:endParaRPr b="1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A. </a:t>
            </a:r>
            <a:r>
              <a:rPr b="0" i="1" lang="en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 is Git? </a:t>
            </a:r>
            <a:r>
              <a:rPr b="0" i="0" lang="en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Basic Git concepts and architecture </a:t>
            </a:r>
            <a:endParaRPr/>
          </a:p>
          <a:p>
            <a:pPr indent="0" lvl="0" marL="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B. Git workflows: Creating a new repo  (adding, committing code)</a:t>
            </a:r>
            <a:endParaRPr/>
          </a:p>
          <a:p>
            <a:pPr indent="0" lvl="0" marL="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C. HEAD</a:t>
            </a:r>
            <a:endParaRPr/>
          </a:p>
          <a:p>
            <a:pPr indent="0" lvl="0" marL="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D. Git commands (checking out code)</a:t>
            </a:r>
            <a:endParaRPr/>
          </a:p>
          <a:p>
            <a:pPr indent="0" lvl="0" marL="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E. Master vs branch concept</a:t>
            </a:r>
            <a:endParaRPr/>
          </a:p>
          <a:p>
            <a:pPr indent="0" lvl="0" marL="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F. Creating a branch/switching between branches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G. Merging branches and resolving conflicts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i="0" lang="en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III. Introduction to GitHub</a:t>
            </a:r>
            <a:endParaRPr b="1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A. </a:t>
            </a:r>
            <a:r>
              <a:rPr b="0" i="1" lang="en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 is GitHub? </a:t>
            </a:r>
            <a:r>
              <a:rPr b="0" i="0" lang="en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Basic GitHub concepts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B. GitHub in practice: Distributed version control</a:t>
            </a:r>
            <a:endParaRPr/>
          </a:p>
          <a:p>
            <a:pPr indent="0" lvl="0" marL="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C. Cloning a remote repo</a:t>
            </a:r>
            <a:endParaRPr/>
          </a:p>
          <a:p>
            <a:pPr indent="0" lvl="0" marL="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D. Fetching/Pushing to a remote repo</a:t>
            </a:r>
            <a:endParaRPr/>
          </a:p>
          <a:p>
            <a:pPr indent="0" lvl="0" marL="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E. Collaborating using Git and GitHub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4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b="1" i="0" lang="en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note about commit messages</a:t>
            </a:r>
            <a:endParaRPr b="1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2" name="Google Shape;292;p44"/>
          <p:cNvSpPr txBox="1"/>
          <p:nvPr>
            <p:ph idx="1" type="body"/>
          </p:nvPr>
        </p:nvSpPr>
        <p:spPr>
          <a:xfrm>
            <a:off x="457200" y="1200150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667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en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Tell what it does (present tense)</a:t>
            </a:r>
            <a:endParaRPr sz="2000"/>
          </a:p>
          <a:p>
            <a:pPr indent="-139700" lvl="0" marL="342900" marR="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66700" lvl="0" marL="342900" marR="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en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Single line summary followed by blank space followed by more complete description</a:t>
            </a:r>
            <a:endParaRPr sz="2000"/>
          </a:p>
          <a:p>
            <a:pPr indent="-139700" lvl="0" marL="342900" marR="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66700" lvl="0" marL="342900" marR="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en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Keep lines to &lt;= 72 characters</a:t>
            </a:r>
            <a:endParaRPr sz="2000"/>
          </a:p>
          <a:p>
            <a:pPr indent="-139700" lvl="0" marL="342900" marR="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66700" lvl="0" marL="342900" marR="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en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Ticket or bug number helps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39700" lvl="0" marL="342900" marR="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5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b="1" i="0" lang="en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Good and bad examples</a:t>
            </a:r>
            <a:endParaRPr b="1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" name="Google Shape;298;p45"/>
          <p:cNvSpPr txBox="1"/>
          <p:nvPr>
            <p:ph idx="1" type="body"/>
          </p:nvPr>
        </p:nvSpPr>
        <p:spPr>
          <a:xfrm>
            <a:off x="457200" y="1200150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0" i="0" lang="en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Bad:    </a:t>
            </a:r>
            <a:r>
              <a:rPr b="0" i="0" lang="en" sz="3200" u="none" cap="none" strike="noStrike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“Typo fix”</a:t>
            </a:r>
            <a:endParaRPr/>
          </a:p>
          <a:p>
            <a:pPr indent="0" lvl="0" mar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0" i="0" lang="en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Good: </a:t>
            </a:r>
            <a:r>
              <a:rPr b="0" i="0" lang="en" sz="3200" u="none" cap="none" strike="noStrike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“Add missing / in CSS section”</a:t>
            </a:r>
            <a:endParaRPr/>
          </a:p>
          <a:p>
            <a:pPr indent="0" lvl="0" mar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0" i="0" lang="en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Bad:    </a:t>
            </a:r>
            <a:r>
              <a:rPr b="0" i="0" lang="en" sz="3200" u="none" cap="none" strike="noStrike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“Updates the table. We’ll discuss next  </a:t>
            </a:r>
            <a:endParaRPr/>
          </a:p>
          <a:p>
            <a:pPr indent="0" lvl="0" marL="0" marR="0" rtl="0" algn="l">
              <a:spcBef>
                <a:spcPts val="640"/>
              </a:spcBef>
              <a:spcAft>
                <a:spcPts val="0"/>
              </a:spcAft>
              <a:buClr>
                <a:srgbClr val="0000FF"/>
              </a:buClr>
              <a:buFont typeface="Arial"/>
              <a:buNone/>
            </a:pPr>
            <a:r>
              <a:rPr b="0" i="0" lang="en" sz="3200" u="none" cap="none" strike="noStrike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                  Monday with Darrell.”</a:t>
            </a:r>
            <a:endParaRPr b="0" i="0" sz="3200" u="none" cap="none" strike="noStrike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6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b="1" i="0" lang="en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 to I see what was done?</a:t>
            </a:r>
            <a:endParaRPr b="1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4" name="Google Shape;304;p46"/>
          <p:cNvSpPr txBox="1"/>
          <p:nvPr>
            <p:ph idx="1" type="body"/>
          </p:nvPr>
        </p:nvSpPr>
        <p:spPr>
          <a:xfrm>
            <a:off x="457200" y="1200150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Font typeface="Arial"/>
              <a:buNone/>
            </a:pPr>
            <a:r>
              <a:rPr b="0" i="0" lang="en" sz="3200" u="none" cap="none" strike="noStrike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   git log</a:t>
            </a:r>
            <a:endParaRPr/>
          </a:p>
          <a:p>
            <a:pPr indent="-139700" lvl="0" marL="3429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39700" lvl="0" marL="3429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Screen Shot 2016-05-02 at 6.11.29 PM.png" id="305" name="Google Shape;305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199" y="2000250"/>
            <a:ext cx="6380085" cy="125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 Shot 2016-05-02 at 6.28.38 PM.png" id="311" name="Google Shape;311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200" y="266700"/>
            <a:ext cx="5821101" cy="4857750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47"/>
          <p:cNvSpPr txBox="1"/>
          <p:nvPr/>
        </p:nvSpPr>
        <p:spPr>
          <a:xfrm>
            <a:off x="6934200" y="1295400"/>
            <a:ext cx="1814870" cy="3924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FF6600"/>
                </a:solidFill>
                <a:latin typeface="Calibri"/>
                <a:ea typeface="Calibri"/>
                <a:cs typeface="Calibri"/>
                <a:sym typeface="Calibri"/>
              </a:rPr>
              <a:t>Checksums</a:t>
            </a:r>
            <a:endParaRPr/>
          </a:p>
        </p:txBody>
      </p:sp>
      <p:cxnSp>
        <p:nvCxnSpPr>
          <p:cNvPr id="313" name="Google Shape;313;p47"/>
          <p:cNvCxnSpPr>
            <a:stCxn id="312" idx="1"/>
          </p:cNvCxnSpPr>
          <p:nvPr/>
        </p:nvCxnSpPr>
        <p:spPr>
          <a:xfrm rot="10800000">
            <a:off x="4419600" y="495307"/>
            <a:ext cx="2514600" cy="99630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med" w="med" type="stealth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314" name="Google Shape;314;p47"/>
          <p:cNvCxnSpPr>
            <a:stCxn id="312" idx="1"/>
          </p:cNvCxnSpPr>
          <p:nvPr/>
        </p:nvCxnSpPr>
        <p:spPr>
          <a:xfrm rot="10800000">
            <a:off x="4419600" y="1095307"/>
            <a:ext cx="2514600" cy="39630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med" w="med" type="stealth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315" name="Google Shape;315;p47"/>
          <p:cNvCxnSpPr>
            <a:stCxn id="312" idx="1"/>
          </p:cNvCxnSpPr>
          <p:nvPr/>
        </p:nvCxnSpPr>
        <p:spPr>
          <a:xfrm flipH="1">
            <a:off x="4419600" y="1491607"/>
            <a:ext cx="2514600" cy="19620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med" w="med" type="stealth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316" name="Google Shape;316;p47"/>
          <p:cNvCxnSpPr>
            <a:stCxn id="312" idx="1"/>
          </p:cNvCxnSpPr>
          <p:nvPr/>
        </p:nvCxnSpPr>
        <p:spPr>
          <a:xfrm flipH="1">
            <a:off x="4419600" y="1491607"/>
            <a:ext cx="2514600" cy="83250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med" w="med" type="stealth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317" name="Google Shape;317;p47"/>
          <p:cNvCxnSpPr>
            <a:stCxn id="312" idx="1"/>
          </p:cNvCxnSpPr>
          <p:nvPr/>
        </p:nvCxnSpPr>
        <p:spPr>
          <a:xfrm flipH="1">
            <a:off x="4419600" y="1491607"/>
            <a:ext cx="2514600" cy="151260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med" w="med" type="stealth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sp>
        <p:nvSpPr>
          <p:cNvPr id="318" name="Google Shape;318;p47"/>
          <p:cNvSpPr txBox="1"/>
          <p:nvPr/>
        </p:nvSpPr>
        <p:spPr>
          <a:xfrm>
            <a:off x="6934200" y="1687815"/>
            <a:ext cx="2121093" cy="13619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FF6600"/>
                </a:solidFill>
                <a:latin typeface="Calibri"/>
                <a:ea typeface="Calibri"/>
                <a:cs typeface="Calibri"/>
                <a:sym typeface="Calibri"/>
              </a:rPr>
              <a:t>generated by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FF6600"/>
                </a:solidFill>
                <a:latin typeface="Calibri"/>
                <a:ea typeface="Calibri"/>
                <a:cs typeface="Calibri"/>
                <a:sym typeface="Calibri"/>
              </a:rPr>
              <a:t>SHA1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FF6600"/>
                </a:solidFill>
                <a:latin typeface="Calibri"/>
                <a:ea typeface="Calibri"/>
                <a:cs typeface="Calibri"/>
                <a:sym typeface="Calibri"/>
              </a:rPr>
              <a:t>encryption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FF6600"/>
                </a:solidFill>
                <a:latin typeface="Calibri"/>
                <a:ea typeface="Calibri"/>
                <a:cs typeface="Calibri"/>
                <a:sym typeface="Calibri"/>
              </a:rPr>
              <a:t>algorithm</a:t>
            </a:r>
            <a:endParaRPr sz="2800">
              <a:solidFill>
                <a:srgbClr val="FF66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9" name="Google Shape;319;p47"/>
          <p:cNvSpPr txBox="1"/>
          <p:nvPr/>
        </p:nvSpPr>
        <p:spPr>
          <a:xfrm>
            <a:off x="7037475" y="774152"/>
            <a:ext cx="13503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FF6600"/>
                </a:solidFill>
                <a:latin typeface="Calibri"/>
                <a:ea typeface="Calibri"/>
                <a:cs typeface="Calibri"/>
                <a:sym typeface="Calibri"/>
              </a:rPr>
              <a:t>“SHA</a:t>
            </a:r>
            <a:r>
              <a:rPr lang="en" sz="2800">
                <a:solidFill>
                  <a:srgbClr val="FF6600"/>
                </a:solidFill>
                <a:latin typeface="Calibri"/>
                <a:ea typeface="Calibri"/>
                <a:cs typeface="Calibri"/>
                <a:sym typeface="Calibri"/>
              </a:rPr>
              <a:t>s</a:t>
            </a:r>
            <a:r>
              <a:rPr lang="en" sz="3200">
                <a:solidFill>
                  <a:srgbClr val="FF6600"/>
                </a:solidFill>
                <a:latin typeface="Calibri"/>
                <a:ea typeface="Calibri"/>
                <a:cs typeface="Calibri"/>
                <a:sym typeface="Calibri"/>
              </a:rPr>
              <a:t>”</a:t>
            </a:r>
            <a:endParaRPr sz="3200">
              <a:solidFill>
                <a:srgbClr val="FF66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8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b="1" i="0" lang="en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HEAD pointer</a:t>
            </a:r>
            <a:endParaRPr b="1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5" name="Google Shape;325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32015" y="457200"/>
            <a:ext cx="3554785" cy="2228850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48"/>
          <p:cNvSpPr txBox="1"/>
          <p:nvPr/>
        </p:nvSpPr>
        <p:spPr>
          <a:xfrm>
            <a:off x="457200" y="1200150"/>
            <a:ext cx="7917552" cy="371640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points to a specific commit in repo</a:t>
            </a:r>
            <a:endParaRPr/>
          </a:p>
          <a:p>
            <a:pPr indent="-158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 new commits are made, the pointer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changes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000"/>
              <a:buFont typeface="Arial"/>
              <a:buChar char="•"/>
            </a:pPr>
            <a:r>
              <a:rPr b="1" lang="en" sz="20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HEAD always points to the “tip” of the 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      currently checked-out branch in the repo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(not the working directory or staging index)</a:t>
            </a:r>
            <a:endParaRPr/>
          </a:p>
          <a:p>
            <a:pPr indent="-215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last state of repo (what was checked out initially)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HEAD points to parent of next commit (where writing the next commit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takes place)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49"/>
          <p:cNvSpPr/>
          <p:nvPr/>
        </p:nvSpPr>
        <p:spPr>
          <a:xfrm>
            <a:off x="1333500" y="2085975"/>
            <a:ext cx="1524000" cy="342900"/>
          </a:xfrm>
          <a:prstGeom prst="rect">
            <a:avLst/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Y4f7uiPRRo…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3" name="Google Shape;333;p49"/>
          <p:cNvSpPr/>
          <p:nvPr/>
        </p:nvSpPr>
        <p:spPr>
          <a:xfrm>
            <a:off x="3314700" y="2085975"/>
            <a:ext cx="1524000" cy="342900"/>
          </a:xfrm>
          <a:prstGeom prst="rect">
            <a:avLst/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Pu87rRi4DD..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4" name="Google Shape;334;p49"/>
          <p:cNvSpPr/>
          <p:nvPr/>
        </p:nvSpPr>
        <p:spPr>
          <a:xfrm>
            <a:off x="5219700" y="2085975"/>
            <a:ext cx="1524000" cy="342900"/>
          </a:xfrm>
          <a:prstGeom prst="rect">
            <a:avLst/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Qs2o0k64ja…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5" name="Google Shape;335;p49"/>
          <p:cNvSpPr/>
          <p:nvPr/>
        </p:nvSpPr>
        <p:spPr>
          <a:xfrm>
            <a:off x="7124700" y="2085975"/>
            <a:ext cx="1524000" cy="342900"/>
          </a:xfrm>
          <a:prstGeom prst="rect">
            <a:avLst/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i7Ewd37kL9…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36" name="Google Shape;336;p49"/>
          <p:cNvCxnSpPr>
            <a:stCxn id="332" idx="3"/>
            <a:endCxn id="333" idx="1"/>
          </p:cNvCxnSpPr>
          <p:nvPr/>
        </p:nvCxnSpPr>
        <p:spPr>
          <a:xfrm>
            <a:off x="2857500" y="2257425"/>
            <a:ext cx="457200" cy="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337" name="Google Shape;337;p49"/>
          <p:cNvCxnSpPr>
            <a:stCxn id="333" idx="3"/>
            <a:endCxn id="334" idx="1"/>
          </p:cNvCxnSpPr>
          <p:nvPr/>
        </p:nvCxnSpPr>
        <p:spPr>
          <a:xfrm>
            <a:off x="4838700" y="2257425"/>
            <a:ext cx="381000" cy="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338" name="Google Shape;338;p49"/>
          <p:cNvCxnSpPr>
            <a:stCxn id="334" idx="3"/>
            <a:endCxn id="335" idx="1"/>
          </p:cNvCxnSpPr>
          <p:nvPr/>
        </p:nvCxnSpPr>
        <p:spPr>
          <a:xfrm>
            <a:off x="6743700" y="2257425"/>
            <a:ext cx="381000" cy="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grpSp>
        <p:nvGrpSpPr>
          <p:cNvPr id="339" name="Google Shape;339;p49"/>
          <p:cNvGrpSpPr/>
          <p:nvPr/>
        </p:nvGrpSpPr>
        <p:grpSpPr>
          <a:xfrm>
            <a:off x="7498751" y="2524125"/>
            <a:ext cx="788672" cy="804907"/>
            <a:chOff x="7498751" y="3365500"/>
            <a:chExt cx="788672" cy="1073210"/>
          </a:xfrm>
        </p:grpSpPr>
        <p:sp>
          <p:nvSpPr>
            <p:cNvPr id="340" name="Google Shape;340;p49"/>
            <p:cNvSpPr txBox="1"/>
            <p:nvPr/>
          </p:nvSpPr>
          <p:spPr>
            <a:xfrm>
              <a:off x="7498751" y="4038600"/>
              <a:ext cx="788672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HEAD</a:t>
              </a:r>
              <a:endParaRPr b="1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341" name="Google Shape;341;p49"/>
            <p:cNvCxnSpPr/>
            <p:nvPr/>
          </p:nvCxnSpPr>
          <p:spPr>
            <a:xfrm rot="10800000">
              <a:off x="7886700" y="3365500"/>
              <a:ext cx="0" cy="533400"/>
            </a:xfrm>
            <a:prstGeom prst="straightConnector1">
              <a:avLst/>
            </a:prstGeom>
            <a:noFill/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</p:cxnSp>
      </p:grpSp>
      <p:sp>
        <p:nvSpPr>
          <p:cNvPr id="342" name="Google Shape;342;p49"/>
          <p:cNvSpPr txBox="1"/>
          <p:nvPr/>
        </p:nvSpPr>
        <p:spPr>
          <a:xfrm>
            <a:off x="5372100" y="1471225"/>
            <a:ext cx="105670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Parent of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43" name="Google Shape;343;p49"/>
          <p:cNvCxnSpPr/>
          <p:nvPr/>
        </p:nvCxnSpPr>
        <p:spPr>
          <a:xfrm>
            <a:off x="6444100" y="1670224"/>
            <a:ext cx="772100" cy="26155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med" w="med" type="stealth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sp>
        <p:nvSpPr>
          <p:cNvPr id="344" name="Google Shape;344;p49"/>
          <p:cNvSpPr txBox="1"/>
          <p:nvPr/>
        </p:nvSpPr>
        <p:spPr>
          <a:xfrm>
            <a:off x="3340100" y="1507525"/>
            <a:ext cx="105670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Parent of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45" name="Google Shape;345;p49"/>
          <p:cNvCxnSpPr/>
          <p:nvPr/>
        </p:nvCxnSpPr>
        <p:spPr>
          <a:xfrm>
            <a:off x="4561900" y="1706523"/>
            <a:ext cx="772100" cy="26155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med" w="med" type="stealth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sp>
        <p:nvSpPr>
          <p:cNvPr id="346" name="Google Shape;346;p49"/>
          <p:cNvSpPr txBox="1"/>
          <p:nvPr/>
        </p:nvSpPr>
        <p:spPr>
          <a:xfrm>
            <a:off x="1496000" y="1507525"/>
            <a:ext cx="105670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Parent of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47" name="Google Shape;347;p49"/>
          <p:cNvCxnSpPr/>
          <p:nvPr/>
        </p:nvCxnSpPr>
        <p:spPr>
          <a:xfrm>
            <a:off x="2568000" y="1706523"/>
            <a:ext cx="772100" cy="26155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med" w="med" type="stealth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sp>
        <p:nvSpPr>
          <p:cNvPr id="348" name="Google Shape;348;p49"/>
          <p:cNvSpPr txBox="1"/>
          <p:nvPr/>
        </p:nvSpPr>
        <p:spPr>
          <a:xfrm>
            <a:off x="7622179" y="809625"/>
            <a:ext cx="1330487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Last commit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49" name="Google Shape;349;p49"/>
          <p:cNvCxnSpPr/>
          <p:nvPr/>
        </p:nvCxnSpPr>
        <p:spPr>
          <a:xfrm flipH="1">
            <a:off x="8287423" y="1086624"/>
            <a:ext cx="132677" cy="88145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med" w="med" type="stealth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grpSp>
        <p:nvGrpSpPr>
          <p:cNvPr id="350" name="Google Shape;350;p49"/>
          <p:cNvGrpSpPr/>
          <p:nvPr/>
        </p:nvGrpSpPr>
        <p:grpSpPr>
          <a:xfrm>
            <a:off x="1333500" y="2524125"/>
            <a:ext cx="5715000" cy="1257300"/>
            <a:chOff x="685800" y="3352800"/>
            <a:chExt cx="5715000" cy="1676400"/>
          </a:xfrm>
        </p:grpSpPr>
        <p:sp>
          <p:nvSpPr>
            <p:cNvPr id="351" name="Google Shape;351;p49"/>
            <p:cNvSpPr/>
            <p:nvPr/>
          </p:nvSpPr>
          <p:spPr>
            <a:xfrm>
              <a:off x="685800" y="4572000"/>
              <a:ext cx="1524000" cy="457200"/>
            </a:xfrm>
            <a:prstGeom prst="rect">
              <a:avLst/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00" scaled="0"/>
            </a:gradFill>
            <a:ln cap="flat" cmpd="sng" w="9525">
              <a:solidFill>
                <a:srgbClr val="4A7DBA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9i5Tyh67dg..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352" name="Google Shape;352;p49"/>
            <p:cNvCxnSpPr/>
            <p:nvPr/>
          </p:nvCxnSpPr>
          <p:spPr>
            <a:xfrm flipH="1">
              <a:off x="2324100" y="3352800"/>
              <a:ext cx="4076700" cy="1226066"/>
            </a:xfrm>
            <a:prstGeom prst="straightConnector1">
              <a:avLst/>
            </a:prstGeom>
            <a:noFill/>
            <a:ln cap="flat" cmpd="sng" w="25400">
              <a:solidFill>
                <a:schemeClr val="accent1"/>
              </a:solidFill>
              <a:prstDash val="solid"/>
              <a:round/>
              <a:headEnd len="sm" w="sm" type="none"/>
              <a:tailEnd len="med" w="med" type="stealth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</p:cxnSp>
      </p:grpSp>
      <p:sp>
        <p:nvSpPr>
          <p:cNvPr id="353" name="Google Shape;353;p49"/>
          <p:cNvSpPr txBox="1"/>
          <p:nvPr/>
        </p:nvSpPr>
        <p:spPr>
          <a:xfrm>
            <a:off x="190500" y="1670224"/>
            <a:ext cx="856762" cy="19389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master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4" name="Google Shape;354;p49"/>
          <p:cNvSpPr/>
          <p:nvPr/>
        </p:nvSpPr>
        <p:spPr>
          <a:xfrm>
            <a:off x="190500" y="3443675"/>
            <a:ext cx="848873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branch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55" name="Google Shape;355;p49"/>
          <p:cNvGrpSpPr/>
          <p:nvPr/>
        </p:nvGrpSpPr>
        <p:grpSpPr>
          <a:xfrm>
            <a:off x="2857500" y="3437766"/>
            <a:ext cx="3962400" cy="343659"/>
            <a:chOff x="2857500" y="4583688"/>
            <a:chExt cx="3962400" cy="458212"/>
          </a:xfrm>
        </p:grpSpPr>
        <p:sp>
          <p:nvSpPr>
            <p:cNvPr id="356" name="Google Shape;356;p49"/>
            <p:cNvSpPr/>
            <p:nvPr/>
          </p:nvSpPr>
          <p:spPr>
            <a:xfrm>
              <a:off x="3314700" y="4583688"/>
              <a:ext cx="1524000" cy="457200"/>
            </a:xfrm>
            <a:prstGeom prst="rect">
              <a:avLst/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00" scaled="0"/>
            </a:gradFill>
            <a:ln cap="flat" cmpd="sng" w="9525">
              <a:solidFill>
                <a:srgbClr val="4A7DBA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oe48Hr3Gh9..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7" name="Google Shape;357;p49"/>
            <p:cNvSpPr/>
            <p:nvPr/>
          </p:nvSpPr>
          <p:spPr>
            <a:xfrm>
              <a:off x="5295900" y="4584700"/>
              <a:ext cx="1524000" cy="457200"/>
            </a:xfrm>
            <a:prstGeom prst="rect">
              <a:avLst/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00" scaled="0"/>
            </a:gradFill>
            <a:ln cap="flat" cmpd="sng" w="9525">
              <a:solidFill>
                <a:srgbClr val="4A7DBA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d3Ui94Hje4...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358" name="Google Shape;358;p49"/>
            <p:cNvCxnSpPr/>
            <p:nvPr/>
          </p:nvCxnSpPr>
          <p:spPr>
            <a:xfrm>
              <a:off x="2857500" y="4799588"/>
              <a:ext cx="457200" cy="0"/>
            </a:xfrm>
            <a:prstGeom prst="straightConnector1">
              <a:avLst/>
            </a:prstGeom>
            <a:noFill/>
            <a:ln cap="flat" cmpd="sng" w="25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</p:cxnSp>
        <p:cxnSp>
          <p:nvCxnSpPr>
            <p:cNvPr id="359" name="Google Shape;359;p49"/>
            <p:cNvCxnSpPr/>
            <p:nvPr/>
          </p:nvCxnSpPr>
          <p:spPr>
            <a:xfrm>
              <a:off x="4838700" y="4812288"/>
              <a:ext cx="457200" cy="0"/>
            </a:xfrm>
            <a:prstGeom prst="straightConnector1">
              <a:avLst/>
            </a:prstGeom>
            <a:noFill/>
            <a:ln cap="flat" cmpd="sng" w="25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</p:cxn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50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b="1" i="1" lang="en" sz="395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Which</a:t>
            </a:r>
            <a:r>
              <a:rPr b="1" i="0" lang="en" sz="395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files were changed and where do they sit in the three tree?</a:t>
            </a:r>
            <a:endParaRPr b="1" i="0" sz="395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5" name="Google Shape;365;p50"/>
          <p:cNvSpPr txBox="1"/>
          <p:nvPr>
            <p:ph idx="1" type="body"/>
          </p:nvPr>
        </p:nvSpPr>
        <p:spPr>
          <a:xfrm>
            <a:off x="457200" y="1200150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Font typeface="Arial"/>
              <a:buNone/>
            </a:pPr>
            <a:r>
              <a:rPr b="0" i="0" lang="en" sz="3200" u="none" cap="none" strike="noStrike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git status </a:t>
            </a:r>
            <a:r>
              <a:rPr b="0" i="0" lang="en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– allows one to see where files are in the three tree scheme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Screen Shot 2016-05-03 at 11.06.25 AM.png" id="366" name="Google Shape;366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8600" y="3695700"/>
            <a:ext cx="5708100" cy="9144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7" name="Google Shape;367;p50"/>
          <p:cNvGrpSpPr/>
          <p:nvPr/>
        </p:nvGrpSpPr>
        <p:grpSpPr>
          <a:xfrm>
            <a:off x="7269943" y="2149176"/>
            <a:ext cx="1601467" cy="2405065"/>
            <a:chOff x="3315501" y="2047719"/>
            <a:chExt cx="2378619" cy="4426173"/>
          </a:xfrm>
        </p:grpSpPr>
        <p:grpSp>
          <p:nvGrpSpPr>
            <p:cNvPr id="368" name="Google Shape;368;p50"/>
            <p:cNvGrpSpPr/>
            <p:nvPr/>
          </p:nvGrpSpPr>
          <p:grpSpPr>
            <a:xfrm>
              <a:off x="3382720" y="2047719"/>
              <a:ext cx="2311400" cy="4426173"/>
              <a:chOff x="5410200" y="1676400"/>
              <a:chExt cx="2311400" cy="4426173"/>
            </a:xfrm>
          </p:grpSpPr>
          <p:sp>
            <p:nvSpPr>
              <p:cNvPr id="369" name="Google Shape;369;p50"/>
              <p:cNvSpPr/>
              <p:nvPr/>
            </p:nvSpPr>
            <p:spPr>
              <a:xfrm>
                <a:off x="5410200" y="3429000"/>
                <a:ext cx="2286000" cy="914400"/>
              </a:xfrm>
              <a:prstGeom prst="rect">
                <a:avLst/>
              </a:prstGeom>
              <a:solidFill>
                <a:srgbClr val="FFFF00"/>
              </a:solidFill>
              <a:ln cap="flat" cmpd="sng" w="9525">
                <a:solidFill>
                  <a:srgbClr val="FFFF00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40000" rotWithShape="0" dir="5400000" dist="23000">
                  <a:srgbClr val="000000">
                    <a:alpha val="34901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0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Staging index</a:t>
                </a:r>
                <a:endParaRPr sz="20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0" name="Google Shape;370;p50"/>
              <p:cNvSpPr/>
              <p:nvPr/>
            </p:nvSpPr>
            <p:spPr>
              <a:xfrm>
                <a:off x="5435600" y="5188173"/>
                <a:ext cx="2286000" cy="914400"/>
              </a:xfrm>
              <a:prstGeom prst="rect">
                <a:avLst/>
              </a:prstGeom>
              <a:gradFill>
                <a:gsLst>
                  <a:gs pos="0">
                    <a:srgbClr val="3E7FCD"/>
                  </a:gs>
                  <a:gs pos="100000">
                    <a:srgbClr val="96C0FF"/>
                  </a:gs>
                </a:gsLst>
                <a:lin ang="16200000" scaled="0"/>
              </a:gradFill>
              <a:ln cap="flat" cmpd="sng" w="9525">
                <a:solidFill>
                  <a:srgbClr val="4A7DBA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40000" rotWithShape="0" dir="5400000" dist="23000">
                  <a:srgbClr val="000000">
                    <a:alpha val="34901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working</a:t>
                </a:r>
                <a:endParaRPr sz="2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1" name="Google Shape;371;p50"/>
              <p:cNvSpPr/>
              <p:nvPr/>
            </p:nvSpPr>
            <p:spPr>
              <a:xfrm>
                <a:off x="5410200" y="1676400"/>
                <a:ext cx="2286000" cy="914400"/>
              </a:xfrm>
              <a:prstGeom prst="rect">
                <a:avLst/>
              </a:prstGeom>
              <a:solidFill>
                <a:schemeClr val="accent6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40000" rotWithShape="0" dir="5400000" dist="23000">
                  <a:srgbClr val="000000">
                    <a:alpha val="34901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Repository </a:t>
                </a:r>
                <a:endParaRPr/>
              </a:p>
            </p:txBody>
          </p:sp>
        </p:grpSp>
        <p:sp>
          <p:nvSpPr>
            <p:cNvPr id="372" name="Google Shape;372;p50"/>
            <p:cNvSpPr txBox="1"/>
            <p:nvPr/>
          </p:nvSpPr>
          <p:spPr>
            <a:xfrm>
              <a:off x="3492432" y="4274292"/>
              <a:ext cx="9660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  add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" name="Google Shape;373;p50"/>
            <p:cNvSpPr txBox="1"/>
            <p:nvPr/>
          </p:nvSpPr>
          <p:spPr>
            <a:xfrm>
              <a:off x="3315501" y="3244342"/>
              <a:ext cx="15366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commit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374" name="Google Shape;374;p50"/>
          <p:cNvCxnSpPr/>
          <p:nvPr/>
        </p:nvCxnSpPr>
        <p:spPr>
          <a:xfrm rot="10800000">
            <a:off x="8153400" y="2646037"/>
            <a:ext cx="0" cy="455455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375" name="Google Shape;375;p50"/>
          <p:cNvCxnSpPr/>
          <p:nvPr/>
        </p:nvCxnSpPr>
        <p:spPr>
          <a:xfrm rot="10800000">
            <a:off x="8153400" y="3601925"/>
            <a:ext cx="0" cy="455455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pic>
        <p:nvPicPr>
          <p:cNvPr descr="Screen Shot 2016-05-03 at 11.11.46 AM.png" id="376" name="Google Shape;376;p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8600" y="2188469"/>
            <a:ext cx="6743700" cy="123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51"/>
          <p:cNvSpPr/>
          <p:nvPr/>
        </p:nvSpPr>
        <p:spPr>
          <a:xfrm>
            <a:off x="5154675" y="1828800"/>
            <a:ext cx="3276600" cy="2228850"/>
          </a:xfrm>
          <a:prstGeom prst="cloud">
            <a:avLst/>
          </a:prstGeom>
          <a:solidFill>
            <a:srgbClr val="FFFF00"/>
          </a:solidFill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2" name="Google Shape;382;p51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b="1" i="0" lang="en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Good news!</a:t>
            </a:r>
            <a:endParaRPr b="1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3" name="Google Shape;383;p51"/>
          <p:cNvSpPr txBox="1"/>
          <p:nvPr>
            <p:ph idx="1" type="body"/>
          </p:nvPr>
        </p:nvSpPr>
        <p:spPr>
          <a:xfrm>
            <a:off x="457200" y="1200150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0" i="0" lang="en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git init</a:t>
            </a:r>
            <a:endParaRPr sz="2000"/>
          </a:p>
          <a:p>
            <a:pPr indent="0" lvl="0" marL="0" marR="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0" i="0" lang="en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git status</a:t>
            </a:r>
            <a:endParaRPr sz="2000"/>
          </a:p>
          <a:p>
            <a:pPr indent="0" lvl="0" marL="0" marR="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0" i="0" lang="en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git log</a:t>
            </a:r>
            <a:endParaRPr sz="2000"/>
          </a:p>
          <a:p>
            <a:pPr indent="0" lvl="0" marL="0" marR="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0" i="0" lang="en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git add</a:t>
            </a:r>
            <a:endParaRPr sz="2000"/>
          </a:p>
          <a:p>
            <a:pPr indent="0" lvl="0" marL="0" marR="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0" i="0" lang="en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git commit</a:t>
            </a:r>
            <a:endParaRPr sz="2000"/>
          </a:p>
          <a:p>
            <a:pPr indent="0" lvl="0" marL="0" marR="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0" i="0" lang="en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git diff</a:t>
            </a:r>
            <a:endParaRPr sz="2000"/>
          </a:p>
          <a:p>
            <a:pPr indent="0" lvl="0" marL="0" marR="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0" i="0" lang="en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git rm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0" i="0" lang="en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git mv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84" name="Google Shape;384;p51"/>
          <p:cNvCxnSpPr/>
          <p:nvPr/>
        </p:nvCxnSpPr>
        <p:spPr>
          <a:xfrm>
            <a:off x="2514600" y="1314450"/>
            <a:ext cx="2514600" cy="142875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385" name="Google Shape;385;p51"/>
          <p:cNvCxnSpPr/>
          <p:nvPr/>
        </p:nvCxnSpPr>
        <p:spPr>
          <a:xfrm flipH="1" rot="10800000">
            <a:off x="2514600" y="2743200"/>
            <a:ext cx="2514600" cy="154305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sp>
        <p:nvSpPr>
          <p:cNvPr id="386" name="Google Shape;386;p51"/>
          <p:cNvSpPr txBox="1"/>
          <p:nvPr/>
        </p:nvSpPr>
        <p:spPr>
          <a:xfrm>
            <a:off x="5334000" y="2604700"/>
            <a:ext cx="3071875" cy="4847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75% of the time you’ll be using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only these commands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52"/>
          <p:cNvSpPr txBox="1"/>
          <p:nvPr>
            <p:ph type="title"/>
          </p:nvPr>
        </p:nvSpPr>
        <p:spPr>
          <a:xfrm>
            <a:off x="-318887" y="197160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b="1" i="0" lang="en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branching</a:t>
            </a:r>
            <a:endParaRPr b="1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2" name="Google Shape;392;p52"/>
          <p:cNvSpPr txBox="1"/>
          <p:nvPr>
            <p:ph idx="1" type="body"/>
          </p:nvPr>
        </p:nvSpPr>
        <p:spPr>
          <a:xfrm>
            <a:off x="457200" y="1200150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60"/>
              <a:buFont typeface="Arial"/>
              <a:buChar char="•"/>
            </a:pPr>
            <a:r>
              <a:rPr b="0" i="0" lang="en" sz="296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allows one to try new ideas</a:t>
            </a:r>
            <a:endParaRPr/>
          </a:p>
          <a:p>
            <a:pPr indent="-154940" lvl="0" marL="342900" marR="0" rtl="0" algn="l">
              <a:lnSpc>
                <a:spcPct val="9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Font typeface="Arial"/>
              <a:buNone/>
            </a:pPr>
            <a:r>
              <a:t/>
            </a:r>
            <a:endParaRPr b="0" i="0" sz="296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Font typeface="Arial"/>
              <a:buChar char="•"/>
            </a:pPr>
            <a:r>
              <a:rPr b="0" i="0" lang="en" sz="296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If an idea doesn’t work, throw away the branch. Don’t have to undo many changes to master branch</a:t>
            </a:r>
            <a:endParaRPr b="0" i="0" sz="296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Font typeface="Arial"/>
              <a:buChar char="•"/>
            </a:pPr>
            <a:r>
              <a:rPr b="0" i="0" lang="en" sz="296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If it </a:t>
            </a:r>
            <a:r>
              <a:rPr b="0" i="1" lang="en" sz="296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does</a:t>
            </a:r>
            <a:r>
              <a:rPr b="0" i="0" lang="en" sz="296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work, merge ideas into master branch.</a:t>
            </a:r>
            <a:endParaRPr b="0" i="0" sz="296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Font typeface="Arial"/>
              <a:buChar char="•"/>
            </a:pPr>
            <a:r>
              <a:rPr b="0" i="0" lang="en" sz="296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There is only one working directory</a:t>
            </a:r>
            <a:endParaRPr/>
          </a:p>
          <a:p>
            <a:pPr indent="-154940" lvl="0" marL="342900" marR="0" rtl="0" algn="l">
              <a:lnSpc>
                <a:spcPct val="9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Font typeface="Arial"/>
              <a:buNone/>
            </a:pPr>
            <a:r>
              <a:t/>
            </a:r>
            <a:endParaRPr b="0" i="0" sz="296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54940" lvl="0" marL="342900" marR="0" rtl="0" algn="l">
              <a:lnSpc>
                <a:spcPct val="9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Font typeface="Arial"/>
              <a:buNone/>
            </a:pPr>
            <a:r>
              <a:t/>
            </a:r>
            <a:endParaRPr b="0" i="0" sz="296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93" name="Google Shape;393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15014" y="88187"/>
            <a:ext cx="3828986" cy="18162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53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b="1" i="0" lang="en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Branching and merging example</a:t>
            </a:r>
            <a:endParaRPr b="1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9" name="Google Shape;399;p53"/>
          <p:cNvSpPr/>
          <p:nvPr/>
        </p:nvSpPr>
        <p:spPr>
          <a:xfrm>
            <a:off x="357188" y="2286000"/>
            <a:ext cx="1000125" cy="257175"/>
          </a:xfrm>
          <a:prstGeom prst="rect">
            <a:avLst/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Y4f7uiPRRo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0" name="Google Shape;400;p53"/>
          <p:cNvSpPr/>
          <p:nvPr/>
        </p:nvSpPr>
        <p:spPr>
          <a:xfrm>
            <a:off x="1657351" y="2286000"/>
            <a:ext cx="1000125" cy="257175"/>
          </a:xfrm>
          <a:prstGeom prst="rect">
            <a:avLst/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Pu87rRi4DD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1" name="Google Shape;401;p53"/>
          <p:cNvSpPr/>
          <p:nvPr/>
        </p:nvSpPr>
        <p:spPr>
          <a:xfrm>
            <a:off x="2907507" y="2286000"/>
            <a:ext cx="1000125" cy="257175"/>
          </a:xfrm>
          <a:prstGeom prst="rect">
            <a:avLst/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Qs2o0k64ja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2" name="Google Shape;402;p53"/>
          <p:cNvSpPr/>
          <p:nvPr/>
        </p:nvSpPr>
        <p:spPr>
          <a:xfrm>
            <a:off x="4157663" y="2286000"/>
            <a:ext cx="1000125" cy="257175"/>
          </a:xfrm>
          <a:prstGeom prst="rect">
            <a:avLst/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i7Ewd37kL9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03" name="Google Shape;403;p53"/>
          <p:cNvCxnSpPr>
            <a:stCxn id="399" idx="3"/>
            <a:endCxn id="400" idx="1"/>
          </p:cNvCxnSpPr>
          <p:nvPr/>
        </p:nvCxnSpPr>
        <p:spPr>
          <a:xfrm>
            <a:off x="1357313" y="2414587"/>
            <a:ext cx="300000" cy="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404" name="Google Shape;404;p53"/>
          <p:cNvCxnSpPr>
            <a:stCxn id="400" idx="3"/>
            <a:endCxn id="401" idx="1"/>
          </p:cNvCxnSpPr>
          <p:nvPr/>
        </p:nvCxnSpPr>
        <p:spPr>
          <a:xfrm>
            <a:off x="2657476" y="2414587"/>
            <a:ext cx="249900" cy="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405" name="Google Shape;405;p53"/>
          <p:cNvCxnSpPr>
            <a:stCxn id="401" idx="3"/>
            <a:endCxn id="402" idx="1"/>
          </p:cNvCxnSpPr>
          <p:nvPr/>
        </p:nvCxnSpPr>
        <p:spPr>
          <a:xfrm>
            <a:off x="3907632" y="2414587"/>
            <a:ext cx="249900" cy="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sp>
        <p:nvSpPr>
          <p:cNvPr id="406" name="Google Shape;406;p53"/>
          <p:cNvSpPr txBox="1"/>
          <p:nvPr/>
        </p:nvSpPr>
        <p:spPr>
          <a:xfrm>
            <a:off x="457200" y="1918900"/>
            <a:ext cx="842561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master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07" name="Google Shape;407;p53"/>
          <p:cNvCxnSpPr>
            <a:stCxn id="402" idx="2"/>
          </p:cNvCxnSpPr>
          <p:nvPr/>
        </p:nvCxnSpPr>
        <p:spPr>
          <a:xfrm>
            <a:off x="4657725" y="2543175"/>
            <a:ext cx="371400" cy="27630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sp>
        <p:nvSpPr>
          <p:cNvPr id="408" name="Google Shape;408;p53"/>
          <p:cNvSpPr/>
          <p:nvPr/>
        </p:nvSpPr>
        <p:spPr>
          <a:xfrm>
            <a:off x="4876800" y="2819400"/>
            <a:ext cx="1000125" cy="257175"/>
          </a:xfrm>
          <a:prstGeom prst="rect">
            <a:avLst/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h4Rt5uEl9p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9" name="Google Shape;409;p53"/>
          <p:cNvSpPr txBox="1"/>
          <p:nvPr/>
        </p:nvSpPr>
        <p:spPr>
          <a:xfrm>
            <a:off x="3048000" y="3371850"/>
            <a:ext cx="1318202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new branch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10" name="Google Shape;410;p53"/>
          <p:cNvCxnSpPr>
            <a:stCxn id="409" idx="3"/>
          </p:cNvCxnSpPr>
          <p:nvPr/>
        </p:nvCxnSpPr>
        <p:spPr>
          <a:xfrm flipH="1" rot="10800000">
            <a:off x="4366202" y="3143150"/>
            <a:ext cx="510600" cy="367200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sp>
        <p:nvSpPr>
          <p:cNvPr id="411" name="Google Shape;411;p53"/>
          <p:cNvSpPr/>
          <p:nvPr/>
        </p:nvSpPr>
        <p:spPr>
          <a:xfrm>
            <a:off x="357188" y="1428750"/>
            <a:ext cx="1000125" cy="257175"/>
          </a:xfrm>
          <a:prstGeom prst="rect">
            <a:avLst/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SHA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2" name="Google Shape;412;p53"/>
          <p:cNvSpPr txBox="1"/>
          <p:nvPr/>
        </p:nvSpPr>
        <p:spPr>
          <a:xfrm>
            <a:off x="1395840" y="1428750"/>
            <a:ext cx="1236236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a commit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3" name="Google Shape;413;p53"/>
          <p:cNvSpPr/>
          <p:nvPr/>
        </p:nvSpPr>
        <p:spPr>
          <a:xfrm>
            <a:off x="6121400" y="2819400"/>
            <a:ext cx="1000125" cy="257175"/>
          </a:xfrm>
          <a:prstGeom prst="rect">
            <a:avLst/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Ge8r67elOp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14" name="Google Shape;414;p53"/>
          <p:cNvCxnSpPr>
            <a:endCxn id="413" idx="1"/>
          </p:cNvCxnSpPr>
          <p:nvPr/>
        </p:nvCxnSpPr>
        <p:spPr>
          <a:xfrm>
            <a:off x="5871500" y="2947987"/>
            <a:ext cx="249900" cy="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sp>
        <p:nvSpPr>
          <p:cNvPr id="415" name="Google Shape;415;p53"/>
          <p:cNvSpPr/>
          <p:nvPr/>
        </p:nvSpPr>
        <p:spPr>
          <a:xfrm>
            <a:off x="5410200" y="2281238"/>
            <a:ext cx="1000125" cy="257175"/>
          </a:xfrm>
          <a:prstGeom prst="rect">
            <a:avLst/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he8o9iKlreD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16" name="Google Shape;416;p53"/>
          <p:cNvCxnSpPr>
            <a:endCxn id="415" idx="1"/>
          </p:cNvCxnSpPr>
          <p:nvPr/>
        </p:nvCxnSpPr>
        <p:spPr>
          <a:xfrm>
            <a:off x="5160300" y="2409825"/>
            <a:ext cx="249900" cy="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sp>
        <p:nvSpPr>
          <p:cNvPr id="417" name="Google Shape;417;p53"/>
          <p:cNvSpPr/>
          <p:nvPr/>
        </p:nvSpPr>
        <p:spPr>
          <a:xfrm>
            <a:off x="6661944" y="2286000"/>
            <a:ext cx="1000125" cy="257175"/>
          </a:xfrm>
          <a:prstGeom prst="rect">
            <a:avLst/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kle987yYieo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18" name="Google Shape;418;p53"/>
          <p:cNvCxnSpPr>
            <a:endCxn id="417" idx="1"/>
          </p:cNvCxnSpPr>
          <p:nvPr/>
        </p:nvCxnSpPr>
        <p:spPr>
          <a:xfrm>
            <a:off x="6412044" y="2414587"/>
            <a:ext cx="249900" cy="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sp>
        <p:nvSpPr>
          <p:cNvPr id="419" name="Google Shape;419;p53"/>
          <p:cNvSpPr/>
          <p:nvPr/>
        </p:nvSpPr>
        <p:spPr>
          <a:xfrm>
            <a:off x="7905750" y="2290763"/>
            <a:ext cx="1000125" cy="257175"/>
          </a:xfrm>
          <a:prstGeom prst="rect">
            <a:avLst/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mN34i4uwQ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20" name="Google Shape;420;p53"/>
          <p:cNvCxnSpPr/>
          <p:nvPr/>
        </p:nvCxnSpPr>
        <p:spPr>
          <a:xfrm>
            <a:off x="7655719" y="2419350"/>
            <a:ext cx="250031" cy="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421" name="Google Shape;421;p53"/>
          <p:cNvCxnSpPr>
            <a:stCxn id="413" idx="3"/>
            <a:endCxn id="419" idx="2"/>
          </p:cNvCxnSpPr>
          <p:nvPr/>
        </p:nvCxnSpPr>
        <p:spPr>
          <a:xfrm flipH="1" rot="10800000">
            <a:off x="7121525" y="2547787"/>
            <a:ext cx="1284300" cy="40020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422" name="Google Shape;422;p53"/>
          <p:cNvCxnSpPr/>
          <p:nvPr/>
        </p:nvCxnSpPr>
        <p:spPr>
          <a:xfrm flipH="1" rot="10800000">
            <a:off x="7956006" y="2708575"/>
            <a:ext cx="449807" cy="677562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sp>
        <p:nvSpPr>
          <p:cNvPr id="423" name="Google Shape;423;p53"/>
          <p:cNvSpPr txBox="1"/>
          <p:nvPr/>
        </p:nvSpPr>
        <p:spPr>
          <a:xfrm>
            <a:off x="6934200" y="3386138"/>
            <a:ext cx="2043611" cy="6924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changes from new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branch merged into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master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24" name="Google Shape;424;p53"/>
          <p:cNvGrpSpPr/>
          <p:nvPr/>
        </p:nvGrpSpPr>
        <p:grpSpPr>
          <a:xfrm>
            <a:off x="6878638" y="1600200"/>
            <a:ext cx="716775" cy="586599"/>
            <a:chOff x="6878638" y="2133600"/>
            <a:chExt cx="716775" cy="782132"/>
          </a:xfrm>
        </p:grpSpPr>
        <p:sp>
          <p:nvSpPr>
            <p:cNvPr id="425" name="Google Shape;425;p53"/>
            <p:cNvSpPr txBox="1"/>
            <p:nvPr/>
          </p:nvSpPr>
          <p:spPr>
            <a:xfrm>
              <a:off x="6878638" y="2133600"/>
              <a:ext cx="716775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HEAD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426" name="Google Shape;426;p53"/>
            <p:cNvCxnSpPr>
              <a:stCxn id="425" idx="2"/>
            </p:cNvCxnSpPr>
            <p:nvPr/>
          </p:nvCxnSpPr>
          <p:spPr>
            <a:xfrm>
              <a:off x="7237026" y="2502932"/>
              <a:ext cx="2100" cy="412800"/>
            </a:xfrm>
            <a:prstGeom prst="straightConnector1">
              <a:avLst/>
            </a:prstGeom>
            <a:noFill/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</p:cxnSp>
      </p:grpSp>
      <p:grpSp>
        <p:nvGrpSpPr>
          <p:cNvPr id="427" name="Google Shape;427;p53"/>
          <p:cNvGrpSpPr/>
          <p:nvPr/>
        </p:nvGrpSpPr>
        <p:grpSpPr>
          <a:xfrm>
            <a:off x="6317438" y="3143250"/>
            <a:ext cx="716775" cy="593646"/>
            <a:chOff x="6317438" y="4191000"/>
            <a:chExt cx="716775" cy="791528"/>
          </a:xfrm>
        </p:grpSpPr>
        <p:sp>
          <p:nvSpPr>
            <p:cNvPr id="428" name="Google Shape;428;p53"/>
            <p:cNvSpPr txBox="1"/>
            <p:nvPr/>
          </p:nvSpPr>
          <p:spPr>
            <a:xfrm>
              <a:off x="6317438" y="4613196"/>
              <a:ext cx="716775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HEAD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429" name="Google Shape;429;p53"/>
            <p:cNvCxnSpPr/>
            <p:nvPr/>
          </p:nvCxnSpPr>
          <p:spPr>
            <a:xfrm rot="10800000">
              <a:off x="6661944" y="4191000"/>
              <a:ext cx="0" cy="414298"/>
            </a:xfrm>
            <a:prstGeom prst="straightConnector1">
              <a:avLst/>
            </a:prstGeom>
            <a:noFill/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</p:cxn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7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b="1" i="0" lang="en" sz="395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 is a ‘version control system?’</a:t>
            </a:r>
            <a:endParaRPr b="1" i="0" sz="395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27"/>
          <p:cNvSpPr txBox="1"/>
          <p:nvPr>
            <p:ph idx="1" type="body"/>
          </p:nvPr>
        </p:nvSpPr>
        <p:spPr>
          <a:xfrm>
            <a:off x="457200" y="1200150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b="0" i="0" lang="en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way to manage files and directories</a:t>
            </a:r>
            <a:endParaRPr/>
          </a:p>
          <a:p>
            <a:pPr indent="-139700" lvl="0" marL="3429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b="0" i="0" lang="en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track changes over time</a:t>
            </a:r>
            <a:endParaRPr/>
          </a:p>
          <a:p>
            <a:pPr indent="-139700" lvl="0" marL="3429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b="0" i="0" lang="en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recall previous versions </a:t>
            </a:r>
            <a:endParaRPr/>
          </a:p>
          <a:p>
            <a:pPr indent="-139700" lvl="0" marL="3429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b="0" i="0" lang="en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‘source control’ is a subset of a VCS.</a:t>
            </a:r>
            <a:endParaRPr/>
          </a:p>
          <a:p>
            <a:pPr indent="-139700" lvl="0" marL="3429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39700" lvl="0" marL="3429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54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t/>
            </a:r>
            <a:endParaRPr b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35" name="Google Shape;435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143000"/>
            <a:ext cx="9144000" cy="2857500"/>
          </a:xfrm>
          <a:prstGeom prst="rect">
            <a:avLst/>
          </a:prstGeom>
          <a:noFill/>
          <a:ln>
            <a:noFill/>
          </a:ln>
        </p:spPr>
      </p:pic>
      <p:sp>
        <p:nvSpPr>
          <p:cNvPr id="436" name="Google Shape;436;p54"/>
          <p:cNvSpPr/>
          <p:nvPr/>
        </p:nvSpPr>
        <p:spPr>
          <a:xfrm>
            <a:off x="431800" y="4734699"/>
            <a:ext cx="795020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Source</a:t>
            </a: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http://hades.github.io/2010/01/git-your-friend-not-foe-vol-2-branches/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1" name="Google Shape;441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100" y="911900"/>
            <a:ext cx="9144000" cy="1473398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55"/>
          <p:cNvSpPr/>
          <p:nvPr/>
        </p:nvSpPr>
        <p:spPr>
          <a:xfrm>
            <a:off x="152400" y="4821577"/>
            <a:ext cx="8991600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Source</a:t>
            </a:r>
            <a:r>
              <a:rPr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https://www.tablix.org/~avian/blog/archives/2014/06/vesna_drivers_git_visualization/</a:t>
            </a:r>
            <a:endParaRPr/>
          </a:p>
        </p:txBody>
      </p:sp>
      <p:sp>
        <p:nvSpPr>
          <p:cNvPr id="443" name="Google Shape;443;p55"/>
          <p:cNvSpPr/>
          <p:nvPr/>
        </p:nvSpPr>
        <p:spPr>
          <a:xfrm>
            <a:off x="457200" y="457200"/>
            <a:ext cx="708660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 forks and 7 contributors to the master branch</a:t>
            </a:r>
            <a:endParaRPr/>
          </a:p>
        </p:txBody>
      </p:sp>
      <p:sp>
        <p:nvSpPr>
          <p:cNvPr id="444" name="Google Shape;444;p55"/>
          <p:cNvSpPr/>
          <p:nvPr/>
        </p:nvSpPr>
        <p:spPr>
          <a:xfrm>
            <a:off x="533400" y="2686050"/>
            <a:ext cx="4572000" cy="6924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red - commits pointed to by tags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blue - branch heads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white - merge and bifurcation commits. 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56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b="1" i="0" lang="en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 which branch am I?</a:t>
            </a:r>
            <a:endParaRPr b="1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0" name="Google Shape;450;p56"/>
          <p:cNvSpPr txBox="1"/>
          <p:nvPr>
            <p:ph idx="1" type="body"/>
          </p:nvPr>
        </p:nvSpPr>
        <p:spPr>
          <a:xfrm>
            <a:off x="457200" y="1200150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Font typeface="Arial"/>
              <a:buNone/>
            </a:pPr>
            <a:r>
              <a:rPr b="0" i="0" lang="en" sz="3200" u="none" cap="none" strike="noStrike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git branch</a:t>
            </a:r>
            <a:endParaRPr b="0" i="0" sz="3200" u="none" cap="none" strike="noStrike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Screen Shot 2016-05-03 at 10.36.08 PM.png" id="451" name="Google Shape;451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9600" y="1828800"/>
            <a:ext cx="5357813" cy="57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57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b="1" i="0" lang="en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 do I create a new branch?</a:t>
            </a:r>
            <a:endParaRPr b="1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7" name="Google Shape;457;p57"/>
          <p:cNvSpPr txBox="1"/>
          <p:nvPr>
            <p:ph idx="1" type="body"/>
          </p:nvPr>
        </p:nvSpPr>
        <p:spPr>
          <a:xfrm>
            <a:off x="457200" y="1200150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Font typeface="Arial"/>
              <a:buNone/>
            </a:pPr>
            <a:r>
              <a:rPr b="0" i="0" lang="en" sz="3200" u="none" cap="none" strike="noStrike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git branch </a:t>
            </a:r>
            <a:r>
              <a:rPr b="0" i="0" lang="en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new_branch_name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8" name="Google Shape;458;p57"/>
          <p:cNvSpPr txBox="1"/>
          <p:nvPr/>
        </p:nvSpPr>
        <p:spPr>
          <a:xfrm>
            <a:off x="482600" y="2800350"/>
            <a:ext cx="7776826" cy="5309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Note</a:t>
            </a:r>
            <a:r>
              <a:rPr lang="e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At this point, both HEADs of the branches are pointing to the same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commit (that of master)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Screen Shot 2016-05-03 at 10.34.04 PM.png" id="459" name="Google Shape;459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9600" y="1828800"/>
            <a:ext cx="5223164" cy="74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58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b="1" i="0" lang="en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 do I switch to new branch?</a:t>
            </a:r>
            <a:endParaRPr b="1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5" name="Google Shape;465;p58"/>
          <p:cNvSpPr txBox="1"/>
          <p:nvPr>
            <p:ph idx="1" type="body"/>
          </p:nvPr>
        </p:nvSpPr>
        <p:spPr>
          <a:xfrm>
            <a:off x="457200" y="1200150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Font typeface="Arial"/>
              <a:buNone/>
            </a:pPr>
            <a:r>
              <a:rPr b="0" i="0" lang="en" sz="3200" u="none" cap="none" strike="noStrike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git checkout </a:t>
            </a:r>
            <a:r>
              <a:rPr b="0" i="0" lang="en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new_branch_name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Screen Shot 2016-05-03 at 10.33.07 PM.png" id="466" name="Google Shape;466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9599" y="1852613"/>
            <a:ext cx="6208213" cy="928688"/>
          </a:xfrm>
          <a:prstGeom prst="rect">
            <a:avLst/>
          </a:prstGeom>
          <a:noFill/>
          <a:ln>
            <a:noFill/>
          </a:ln>
        </p:spPr>
      </p:pic>
      <p:sp>
        <p:nvSpPr>
          <p:cNvPr id="467" name="Google Shape;467;p58"/>
          <p:cNvSpPr txBox="1"/>
          <p:nvPr/>
        </p:nvSpPr>
        <p:spPr>
          <a:xfrm>
            <a:off x="562563" y="3310119"/>
            <a:ext cx="8420532" cy="12234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 this point, one can switch between branches, making commits, etc. in either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branch, while the two stay separate from one another.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Note</a:t>
            </a:r>
            <a:r>
              <a:rPr lang="e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In order to switch to another branch, your current working directory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must be clean (no conflicts, resulting in data loss).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59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b="1" i="0" lang="en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Comparing branches</a:t>
            </a:r>
            <a:endParaRPr b="1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3" name="Google Shape;473;p59"/>
          <p:cNvSpPr txBox="1"/>
          <p:nvPr>
            <p:ph idx="1" type="body"/>
          </p:nvPr>
        </p:nvSpPr>
        <p:spPr>
          <a:xfrm>
            <a:off x="457200" y="1200150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Font typeface="Arial"/>
              <a:buNone/>
            </a:pPr>
            <a:r>
              <a:rPr b="0" i="0" lang="en" sz="3200" u="none" cap="none" strike="noStrike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git diff  </a:t>
            </a:r>
            <a:r>
              <a:rPr b="0" i="0" lang="en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first_branch..second_branch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Screen Shot 2016-05-03 at 10.52.46 PM.png" id="474" name="Google Shape;474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9599" y="1943100"/>
            <a:ext cx="5324559" cy="137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60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b="1" i="0" lang="en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 do I merge a branch?</a:t>
            </a:r>
            <a:endParaRPr b="1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0" name="Google Shape;480;p60"/>
          <p:cNvSpPr txBox="1"/>
          <p:nvPr>
            <p:ph idx="1" type="body"/>
          </p:nvPr>
        </p:nvSpPr>
        <p:spPr>
          <a:xfrm>
            <a:off x="266700" y="1200150"/>
            <a:ext cx="8839200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0" i="0" lang="en" sz="272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the branch into which you want to merge another branch….</a:t>
            </a:r>
            <a:endParaRPr b="0" i="0" sz="2720" u="none" cap="none" strike="noStrike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544"/>
              </a:spcBef>
              <a:spcAft>
                <a:spcPts val="0"/>
              </a:spcAft>
              <a:buClr>
                <a:srgbClr val="0000FF"/>
              </a:buClr>
              <a:buFont typeface="Arial"/>
              <a:buNone/>
            </a:pPr>
            <a:r>
              <a:rPr b="0" i="0" lang="en" sz="2720" u="none" cap="none" strike="noStrike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git merge </a:t>
            </a:r>
            <a:r>
              <a:rPr b="0" i="0" lang="en" sz="272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branch_to_merge</a:t>
            </a:r>
            <a:endParaRPr b="0" i="0" sz="272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272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272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2720"/>
          </a:p>
          <a:p>
            <a:pPr indent="0" lvl="0" marL="0" marR="0" rtl="0" algn="l">
              <a:lnSpc>
                <a:spcPct val="80000"/>
              </a:lnSpc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2720"/>
          </a:p>
          <a:p>
            <a:pPr indent="0" lvl="0" marL="0" marR="0" rtl="0" algn="l">
              <a:lnSpc>
                <a:spcPct val="80000"/>
              </a:lnSpc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0" i="1" lang="en" sz="238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Note</a:t>
            </a:r>
            <a:r>
              <a:rPr b="0" i="0" lang="en" sz="238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Always have a clean working directory when merging</a:t>
            </a:r>
            <a:endParaRPr b="0" i="0" sz="238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Screen Shot 2016-05-03 at 11.12.00 PM.png" id="481" name="Google Shape;481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2737425"/>
            <a:ext cx="5334000" cy="160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61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b="1" i="0" lang="en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merge conflicts</a:t>
            </a:r>
            <a:endParaRPr b="1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7" name="Google Shape;487;p61"/>
          <p:cNvSpPr txBox="1"/>
          <p:nvPr>
            <p:ph idx="1" type="body"/>
          </p:nvPr>
        </p:nvSpPr>
        <p:spPr>
          <a:xfrm>
            <a:off x="457200" y="8059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0" i="0" lang="en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 if there are two changes to same line in two different commits?</a:t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Screen Shot 2016-05-03 at 11.41.51 PM.png" id="488" name="Google Shape;488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4114800"/>
            <a:ext cx="7662213" cy="710803"/>
          </a:xfrm>
          <a:prstGeom prst="rect">
            <a:avLst/>
          </a:prstGeom>
          <a:noFill/>
          <a:ln>
            <a:noFill/>
          </a:ln>
        </p:spPr>
      </p:pic>
      <p:sp>
        <p:nvSpPr>
          <p:cNvPr id="489" name="Google Shape;489;p61"/>
          <p:cNvSpPr/>
          <p:nvPr/>
        </p:nvSpPr>
        <p:spPr>
          <a:xfrm>
            <a:off x="2142695" y="2028825"/>
            <a:ext cx="1371600" cy="1543050"/>
          </a:xfrm>
          <a:prstGeom prst="rect">
            <a:avLst/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apple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0" name="Google Shape;490;p61"/>
          <p:cNvSpPr txBox="1"/>
          <p:nvPr/>
        </p:nvSpPr>
        <p:spPr>
          <a:xfrm>
            <a:off x="2307795" y="3642151"/>
            <a:ext cx="3209495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master                      new_feature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1" name="Google Shape;491;p61"/>
          <p:cNvSpPr/>
          <p:nvPr/>
        </p:nvSpPr>
        <p:spPr>
          <a:xfrm>
            <a:off x="4109865" y="1991388"/>
            <a:ext cx="1371600" cy="1543200"/>
          </a:xfrm>
          <a:prstGeom prst="rect">
            <a:avLst/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banana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2" name="Google Shape;492;p61"/>
          <p:cNvSpPr txBox="1"/>
          <p:nvPr/>
        </p:nvSpPr>
        <p:spPr>
          <a:xfrm>
            <a:off x="2286000" y="1714500"/>
            <a:ext cx="9045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file1.txt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3" name="Google Shape;493;p61"/>
          <p:cNvSpPr/>
          <p:nvPr/>
        </p:nvSpPr>
        <p:spPr>
          <a:xfrm>
            <a:off x="4343400" y="1718875"/>
            <a:ext cx="904552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file1.txt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62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b="1" i="0" lang="en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Resolving merge conflicts</a:t>
            </a:r>
            <a:endParaRPr b="1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9" name="Google Shape;499;p62"/>
          <p:cNvSpPr txBox="1"/>
          <p:nvPr>
            <p:ph idx="1" type="body"/>
          </p:nvPr>
        </p:nvSpPr>
        <p:spPr>
          <a:xfrm>
            <a:off x="457200" y="1200150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0" i="0" lang="en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Git will notate the conflict in the files!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Screen Shot 2016-05-03 at 11.46.58 PM.png" id="500" name="Google Shape;500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2300" y="1838325"/>
            <a:ext cx="3874168" cy="1066800"/>
          </a:xfrm>
          <a:prstGeom prst="rect">
            <a:avLst/>
          </a:prstGeom>
          <a:noFill/>
          <a:ln>
            <a:noFill/>
          </a:ln>
        </p:spPr>
      </p:pic>
      <p:sp>
        <p:nvSpPr>
          <p:cNvPr id="501" name="Google Shape;501;p62"/>
          <p:cNvSpPr txBox="1"/>
          <p:nvPr/>
        </p:nvSpPr>
        <p:spPr>
          <a:xfrm>
            <a:off x="622300" y="3242236"/>
            <a:ext cx="6981398" cy="13619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Solutions</a:t>
            </a:r>
            <a:r>
              <a:rPr lang="en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AutoNum type="arabicPeriod"/>
            </a:pPr>
            <a:r>
              <a:rPr lang="en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Abort the merge using </a:t>
            </a:r>
            <a:r>
              <a:rPr lang="en" sz="28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git merge –abort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AutoNum type="arabicPeriod"/>
            </a:pPr>
            <a:r>
              <a:rPr lang="en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Manually fix the conflict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AutoNum type="arabicPeriod"/>
            </a:pPr>
            <a:r>
              <a:rPr lang="en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 a merge tool (there are many out there)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63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b="1" i="0" lang="en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Tips to reduce merge pain</a:t>
            </a:r>
            <a:endParaRPr b="1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7" name="Google Shape;507;p63"/>
          <p:cNvSpPr txBox="1"/>
          <p:nvPr>
            <p:ph idx="1" type="body"/>
          </p:nvPr>
        </p:nvSpPr>
        <p:spPr>
          <a:xfrm>
            <a:off x="457200" y="1200150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b="0" i="0" lang="en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merge often</a:t>
            </a:r>
            <a:endParaRPr/>
          </a:p>
          <a:p>
            <a:pPr indent="-342900" lvl="0" marL="3429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b="0" i="0" lang="en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keep commits small/focused</a:t>
            </a:r>
            <a:endParaRPr/>
          </a:p>
          <a:p>
            <a:pPr indent="-342900" lvl="0" marL="3429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b="0" i="0" lang="en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bring changes occurring to master into your branch frequently (“tracking”)</a:t>
            </a:r>
            <a:endParaRPr/>
          </a:p>
          <a:p>
            <a:pPr indent="-139700" lvl="0" marL="3429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8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b="1" i="0" lang="en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Some history of source control…</a:t>
            </a:r>
            <a:endParaRPr b="1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28"/>
          <p:cNvSpPr txBox="1"/>
          <p:nvPr/>
        </p:nvSpPr>
        <p:spPr>
          <a:xfrm>
            <a:off x="698500" y="1063228"/>
            <a:ext cx="6354123" cy="38318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(1972) Source Code Control System (SCCS)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  - closed source, part of UNIX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(1982) Revision Control System(RCS)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   - open source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(1986) Concurrent Versions System (CVS)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  - open source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(2000) Apache Subversion (SVN)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 - open source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  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3" name="Google Shape;153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53200" y="3886200"/>
            <a:ext cx="1733320" cy="112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14523" y="2805285"/>
            <a:ext cx="990600" cy="10047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64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br>
              <a:rPr b="1" i="0" lang="en" sz="395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0" i="0" sz="395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3" name="Google Shape;513;p64"/>
          <p:cNvSpPr txBox="1"/>
          <p:nvPr>
            <p:ph idx="1" type="body"/>
          </p:nvPr>
        </p:nvSpPr>
        <p:spPr>
          <a:xfrm>
            <a:off x="457200" y="1200150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i="0" lang="en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</a:t>
            </a:r>
            <a:endParaRPr/>
          </a:p>
          <a:p>
            <a:pPr indent="0" lvl="0" mar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9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i="0" lang="en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What is                                 ?</a:t>
            </a:r>
            <a:endParaRPr b="0" i="0" sz="4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14" name="Google Shape;514;p64"/>
          <p:cNvGrpSpPr/>
          <p:nvPr/>
        </p:nvGrpSpPr>
        <p:grpSpPr>
          <a:xfrm>
            <a:off x="2590800" y="1929464"/>
            <a:ext cx="4495800" cy="2665158"/>
            <a:chOff x="4783667" y="1032933"/>
            <a:chExt cx="4495800" cy="3553544"/>
          </a:xfrm>
        </p:grpSpPr>
        <p:pic>
          <p:nvPicPr>
            <p:cNvPr descr="GitHub_Logo.png" id="515" name="Google Shape;515;p6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783667" y="2743199"/>
              <a:ext cx="4495800" cy="18432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Octocat.png" id="516" name="Google Shape;516;p6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951080" y="1032933"/>
              <a:ext cx="2210245" cy="183726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65"/>
          <p:cNvSpPr txBox="1"/>
          <p:nvPr>
            <p:ph idx="1" type="body"/>
          </p:nvPr>
        </p:nvSpPr>
        <p:spPr>
          <a:xfrm>
            <a:off x="457200" y="1200150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5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2" name="Google Shape;522;p65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t/>
            </a:r>
            <a:endParaRPr b="1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Screen Shot 2016-05-04 at 2.36.03 PM.png" id="523" name="Google Shape;523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9700" y="1053703"/>
            <a:ext cx="9144000" cy="32916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66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b="0" i="0" lang="en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GitHub</a:t>
            </a:r>
            <a:endParaRPr b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9" name="Google Shape;529;p66"/>
          <p:cNvSpPr/>
          <p:nvPr/>
        </p:nvSpPr>
        <p:spPr>
          <a:xfrm>
            <a:off x="821265" y="1063228"/>
            <a:ext cx="7425267" cy="44319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1" lang="e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platform to host git code repositories</a:t>
            </a:r>
            <a:endParaRPr sz="2000"/>
          </a:p>
          <a:p>
            <a:pPr indent="-1905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http://github.com</a:t>
            </a:r>
            <a:endParaRPr sz="2000"/>
          </a:p>
          <a:p>
            <a:pPr indent="-1905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launched in 2008</a:t>
            </a:r>
            <a:endParaRPr sz="20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most popular Git host</a:t>
            </a:r>
            <a:endParaRPr sz="2000"/>
          </a:p>
          <a:p>
            <a:pPr indent="-1905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allows users to collaborate on projects from anywhere</a:t>
            </a:r>
            <a:endParaRPr sz="2000"/>
          </a:p>
          <a:p>
            <a:pPr indent="-1905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GitHub makes git social!</a:t>
            </a:r>
            <a:endParaRPr sz="2000"/>
          </a:p>
          <a:p>
            <a:pPr indent="-1905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Free to start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905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905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67"/>
          <p:cNvSpPr/>
          <p:nvPr/>
        </p:nvSpPr>
        <p:spPr>
          <a:xfrm>
            <a:off x="495300" y="1771650"/>
            <a:ext cx="6553200" cy="314325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Local</a:t>
            </a:r>
            <a:endParaRPr b="1" sz="2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5" name="Google Shape;535;p67"/>
          <p:cNvSpPr/>
          <p:nvPr/>
        </p:nvSpPr>
        <p:spPr>
          <a:xfrm>
            <a:off x="457200" y="171450"/>
            <a:ext cx="6553200" cy="142875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GitHub</a:t>
            </a:r>
            <a:endParaRPr b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remote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server</a:t>
            </a:r>
            <a:endParaRPr b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6" name="Google Shape;536;p67"/>
          <p:cNvSpPr/>
          <p:nvPr/>
        </p:nvSpPr>
        <p:spPr>
          <a:xfrm>
            <a:off x="2857500" y="457200"/>
            <a:ext cx="1181100" cy="4953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Forked branch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7" name="Google Shape;537;p67"/>
          <p:cNvSpPr/>
          <p:nvPr/>
        </p:nvSpPr>
        <p:spPr>
          <a:xfrm>
            <a:off x="5562600" y="457200"/>
            <a:ext cx="1181100" cy="4953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master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38" name="Google Shape;538;p67"/>
          <p:cNvCxnSpPr/>
          <p:nvPr/>
        </p:nvCxnSpPr>
        <p:spPr>
          <a:xfrm rot="10800000">
            <a:off x="4038600" y="571500"/>
            <a:ext cx="1524000" cy="0"/>
          </a:xfrm>
          <a:prstGeom prst="straightConnector1">
            <a:avLst/>
          </a:prstGeom>
          <a:noFill/>
          <a:ln cap="flat" cmpd="sng" w="31750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539" name="Google Shape;539;p67"/>
          <p:cNvCxnSpPr/>
          <p:nvPr/>
        </p:nvCxnSpPr>
        <p:spPr>
          <a:xfrm>
            <a:off x="3143250" y="952500"/>
            <a:ext cx="0" cy="950952"/>
          </a:xfrm>
          <a:prstGeom prst="straightConnector1">
            <a:avLst/>
          </a:prstGeom>
          <a:noFill/>
          <a:ln cap="flat" cmpd="sng" w="31750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540" name="Google Shape;540;p67"/>
          <p:cNvSpPr/>
          <p:nvPr/>
        </p:nvSpPr>
        <p:spPr>
          <a:xfrm>
            <a:off x="2857500" y="2552700"/>
            <a:ext cx="1181100" cy="495300"/>
          </a:xfrm>
          <a:prstGeom prst="roundRect">
            <a:avLst>
              <a:gd fmla="val 16667" name="adj"/>
            </a:avLst>
          </a:prstGeom>
          <a:solidFill>
            <a:srgbClr val="FC9C2B"/>
          </a:soli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repo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1" name="Google Shape;541;p67"/>
          <p:cNvSpPr/>
          <p:nvPr/>
        </p:nvSpPr>
        <p:spPr>
          <a:xfrm>
            <a:off x="2857500" y="3381375"/>
            <a:ext cx="1181100" cy="495300"/>
          </a:xfrm>
          <a:prstGeom prst="roundRect">
            <a:avLst>
              <a:gd fmla="val 16667" name="adj"/>
            </a:avLst>
          </a:prstGeom>
          <a:solidFill>
            <a:srgbClr val="FFF757"/>
          </a:soli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E36C09"/>
                </a:solidFill>
                <a:latin typeface="Calibri"/>
                <a:ea typeface="Calibri"/>
                <a:cs typeface="Calibri"/>
                <a:sym typeface="Calibri"/>
              </a:rPr>
              <a:t>Stage</a:t>
            </a:r>
            <a:endParaRPr sz="1800">
              <a:solidFill>
                <a:srgbClr val="E36C0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2" name="Google Shape;542;p67"/>
          <p:cNvSpPr/>
          <p:nvPr/>
        </p:nvSpPr>
        <p:spPr>
          <a:xfrm>
            <a:off x="2857500" y="4191000"/>
            <a:ext cx="1181100" cy="4953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Working directory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43" name="Google Shape;543;p67"/>
          <p:cNvCxnSpPr/>
          <p:nvPr/>
        </p:nvCxnSpPr>
        <p:spPr>
          <a:xfrm>
            <a:off x="3143250" y="3053150"/>
            <a:ext cx="0" cy="1137850"/>
          </a:xfrm>
          <a:prstGeom prst="straightConnector1">
            <a:avLst/>
          </a:prstGeom>
          <a:noFill/>
          <a:ln cap="flat" cmpd="sng" w="31750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544" name="Google Shape;544;p67"/>
          <p:cNvCxnSpPr/>
          <p:nvPr/>
        </p:nvCxnSpPr>
        <p:spPr>
          <a:xfrm rot="10800000">
            <a:off x="3733800" y="952500"/>
            <a:ext cx="0" cy="950952"/>
          </a:xfrm>
          <a:prstGeom prst="straightConnector1">
            <a:avLst/>
          </a:prstGeom>
          <a:noFill/>
          <a:ln cap="flat" cmpd="sng" w="31750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545" name="Google Shape;545;p67"/>
          <p:cNvCxnSpPr/>
          <p:nvPr/>
        </p:nvCxnSpPr>
        <p:spPr>
          <a:xfrm rot="10800000">
            <a:off x="3733800" y="3048000"/>
            <a:ext cx="0" cy="333375"/>
          </a:xfrm>
          <a:prstGeom prst="straightConnector1">
            <a:avLst/>
          </a:prstGeom>
          <a:noFill/>
          <a:ln cap="flat" cmpd="sng" w="31750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546" name="Google Shape;546;p67"/>
          <p:cNvCxnSpPr/>
          <p:nvPr/>
        </p:nvCxnSpPr>
        <p:spPr>
          <a:xfrm rot="10800000">
            <a:off x="3733800" y="3876675"/>
            <a:ext cx="0" cy="314325"/>
          </a:xfrm>
          <a:prstGeom prst="straightConnector1">
            <a:avLst/>
          </a:prstGeom>
          <a:noFill/>
          <a:ln cap="flat" cmpd="sng" w="31750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547" name="Google Shape;547;p67"/>
          <p:cNvSpPr txBox="1"/>
          <p:nvPr/>
        </p:nvSpPr>
        <p:spPr>
          <a:xfrm>
            <a:off x="3881810" y="3053150"/>
            <a:ext cx="903087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commit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8" name="Google Shape;548;p67"/>
          <p:cNvSpPr txBox="1"/>
          <p:nvPr/>
        </p:nvSpPr>
        <p:spPr>
          <a:xfrm>
            <a:off x="3881810" y="1903452"/>
            <a:ext cx="638779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push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9" name="Google Shape;549;p67"/>
          <p:cNvSpPr txBox="1"/>
          <p:nvPr/>
        </p:nvSpPr>
        <p:spPr>
          <a:xfrm>
            <a:off x="2286000" y="980301"/>
            <a:ext cx="666168" cy="9002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pull/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fetch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50" name="Google Shape;550;p67"/>
          <p:cNvCxnSpPr/>
          <p:nvPr/>
        </p:nvCxnSpPr>
        <p:spPr>
          <a:xfrm>
            <a:off x="4038600" y="800100"/>
            <a:ext cx="1524000" cy="13901"/>
          </a:xfrm>
          <a:prstGeom prst="straightConnector1">
            <a:avLst/>
          </a:prstGeom>
          <a:noFill/>
          <a:ln cap="flat" cmpd="sng" w="31750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551" name="Google Shape;551;p67"/>
          <p:cNvSpPr txBox="1"/>
          <p:nvPr/>
        </p:nvSpPr>
        <p:spPr>
          <a:xfrm>
            <a:off x="4208138" y="818376"/>
            <a:ext cx="1303662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pull request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2" name="Google Shape;552;p67"/>
          <p:cNvSpPr txBox="1"/>
          <p:nvPr/>
        </p:nvSpPr>
        <p:spPr>
          <a:xfrm>
            <a:off x="4330815" y="294501"/>
            <a:ext cx="562248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fork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3" name="Google Shape;553;p67"/>
          <p:cNvSpPr txBox="1"/>
          <p:nvPr/>
        </p:nvSpPr>
        <p:spPr>
          <a:xfrm>
            <a:off x="3982799" y="3804850"/>
            <a:ext cx="53779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add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4" name="Google Shape;554;p67"/>
          <p:cNvSpPr txBox="1"/>
          <p:nvPr/>
        </p:nvSpPr>
        <p:spPr>
          <a:xfrm>
            <a:off x="2112074" y="3091250"/>
            <a:ext cx="1043876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checkout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55" name="Google Shape;555;p67"/>
          <p:cNvCxnSpPr/>
          <p:nvPr/>
        </p:nvCxnSpPr>
        <p:spPr>
          <a:xfrm>
            <a:off x="3143250" y="2171700"/>
            <a:ext cx="0" cy="381000"/>
          </a:xfrm>
          <a:prstGeom prst="straightConnector1">
            <a:avLst/>
          </a:prstGeom>
          <a:noFill/>
          <a:ln cap="flat" cmpd="sng" w="31750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556" name="Google Shape;556;p67"/>
          <p:cNvSpPr txBox="1"/>
          <p:nvPr/>
        </p:nvSpPr>
        <p:spPr>
          <a:xfrm>
            <a:off x="2235200" y="2180451"/>
            <a:ext cx="787896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merge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7" name="Google Shape;557;p67"/>
          <p:cNvSpPr/>
          <p:nvPr/>
        </p:nvSpPr>
        <p:spPr>
          <a:xfrm>
            <a:off x="2103810" y="1903452"/>
            <a:ext cx="2759463" cy="254853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origin/master “branch”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58" name="Google Shape;558;p67"/>
          <p:cNvCxnSpPr/>
          <p:nvPr/>
        </p:nvCxnSpPr>
        <p:spPr>
          <a:xfrm rot="10800000">
            <a:off x="3733800" y="2171700"/>
            <a:ext cx="0" cy="353199"/>
          </a:xfrm>
          <a:prstGeom prst="straightConnector1">
            <a:avLst/>
          </a:prstGeom>
          <a:noFill/>
          <a:ln cap="flat" cmpd="sng" w="31750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559" name="Google Shape;559;p67"/>
          <p:cNvSpPr/>
          <p:nvPr/>
        </p:nvSpPr>
        <p:spPr>
          <a:xfrm>
            <a:off x="3814190" y="2185600"/>
            <a:ext cx="787896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merge</a:t>
            </a:r>
            <a:endParaRPr/>
          </a:p>
        </p:txBody>
      </p:sp>
      <p:sp>
        <p:nvSpPr>
          <p:cNvPr id="560" name="Google Shape;560;p67"/>
          <p:cNvSpPr/>
          <p:nvPr/>
        </p:nvSpPr>
        <p:spPr>
          <a:xfrm>
            <a:off x="6248400" y="2000250"/>
            <a:ext cx="2438400" cy="1666101"/>
          </a:xfrm>
          <a:prstGeom prst="roundRect">
            <a:avLst>
              <a:gd fmla="val 16667" name="adj"/>
            </a:avLst>
          </a:prstGeom>
          <a:solidFill>
            <a:srgbClr val="17365D"/>
          </a:solidFill>
          <a:ln cap="flat" cmpd="sng" w="9525">
            <a:solidFill>
              <a:srgbClr val="00009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origin/master references remote server branch and tries to stay in sync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61" name="Google Shape;561;p67"/>
          <p:cNvCxnSpPr/>
          <p:nvPr/>
        </p:nvCxnSpPr>
        <p:spPr>
          <a:xfrm rot="10800000">
            <a:off x="4893063" y="2088297"/>
            <a:ext cx="1355337" cy="254853"/>
          </a:xfrm>
          <a:prstGeom prst="straightConnector1">
            <a:avLst/>
          </a:prstGeom>
          <a:noFill/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sp>
        <p:nvSpPr>
          <p:cNvPr id="562" name="Google Shape;562;p67"/>
          <p:cNvSpPr txBox="1"/>
          <p:nvPr/>
        </p:nvSpPr>
        <p:spPr>
          <a:xfrm>
            <a:off x="3843825" y="1323201"/>
            <a:ext cx="638779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push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63" name="Google Shape;563;p67"/>
          <p:cNvCxnSpPr/>
          <p:nvPr/>
        </p:nvCxnSpPr>
        <p:spPr>
          <a:xfrm rot="10800000">
            <a:off x="6819900" y="952500"/>
            <a:ext cx="723900" cy="142875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med" w="med" type="stealth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sp>
        <p:nvSpPr>
          <p:cNvPr id="564" name="Google Shape;564;p67"/>
          <p:cNvSpPr txBox="1"/>
          <p:nvPr/>
        </p:nvSpPr>
        <p:spPr>
          <a:xfrm>
            <a:off x="7543800" y="952500"/>
            <a:ext cx="1408934" cy="4847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someone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else’s master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68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b="1" i="0" lang="en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Important to remember</a:t>
            </a:r>
            <a:endParaRPr b="1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0" name="Google Shape;570;p68"/>
          <p:cNvSpPr txBox="1"/>
          <p:nvPr>
            <p:ph idx="1" type="body"/>
          </p:nvPr>
        </p:nvSpPr>
        <p:spPr>
          <a:xfrm>
            <a:off x="457200" y="1200150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0" i="0" lang="en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Sometimes developers </a:t>
            </a:r>
            <a:r>
              <a:rPr b="0" i="1" lang="en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choose</a:t>
            </a:r>
            <a:r>
              <a:rPr b="0" i="0" lang="en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to place repo on GitHub as a centralized place where everyone commits changes, but it </a:t>
            </a:r>
            <a:r>
              <a:rPr b="1" i="0" lang="en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doesn’t have to be on GitHub</a:t>
            </a:r>
            <a:endParaRPr b="1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69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t/>
            </a:r>
            <a:endParaRPr b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76" name="Google Shape;576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42875"/>
            <a:ext cx="9144000" cy="4852686"/>
          </a:xfrm>
          <a:prstGeom prst="rect">
            <a:avLst/>
          </a:prstGeom>
          <a:noFill/>
          <a:ln>
            <a:noFill/>
          </a:ln>
        </p:spPr>
      </p:pic>
      <p:sp>
        <p:nvSpPr>
          <p:cNvPr id="577" name="Google Shape;577;p69"/>
          <p:cNvSpPr/>
          <p:nvPr/>
        </p:nvSpPr>
        <p:spPr>
          <a:xfrm>
            <a:off x="6626614" y="4857062"/>
            <a:ext cx="2517386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Source</a:t>
            </a:r>
            <a:r>
              <a:rPr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http://bit.ly/1rvzjp9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 Shot 2016-05-04 at 5.28.01 PM.png" id="582" name="Google Shape;582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8600" y="628650"/>
            <a:ext cx="8458200" cy="40374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71"/>
          <p:cNvSpPr txBox="1"/>
          <p:nvPr>
            <p:ph type="title"/>
          </p:nvPr>
        </p:nvSpPr>
        <p:spPr>
          <a:xfrm>
            <a:off x="76200" y="205978"/>
            <a:ext cx="8610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b="1" i="0" lang="en" sz="395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Copying (cloning) files from remote repo to local machine</a:t>
            </a:r>
            <a:endParaRPr b="1" i="0" sz="395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8" name="Google Shape;588;p71"/>
          <p:cNvSpPr txBox="1"/>
          <p:nvPr>
            <p:ph idx="1" type="body"/>
          </p:nvPr>
        </p:nvSpPr>
        <p:spPr>
          <a:xfrm>
            <a:off x="457200" y="1200150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Font typeface="Arial"/>
              <a:buNone/>
            </a:pPr>
            <a:r>
              <a:rPr b="0" i="0" lang="en" sz="3200" u="none" cap="none" strike="noStrike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git clone </a:t>
            </a:r>
            <a:r>
              <a:rPr b="0" i="0" lang="en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URL  &lt;new_dir_name&gt;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Screen Shot 2016-05-04 at 5.26.52 PM.png" id="589" name="Google Shape;589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1775222"/>
            <a:ext cx="8140700" cy="281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72"/>
          <p:cNvSpPr/>
          <p:nvPr/>
        </p:nvSpPr>
        <p:spPr>
          <a:xfrm>
            <a:off x="495300" y="1771650"/>
            <a:ext cx="6553200" cy="314325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Local</a:t>
            </a:r>
            <a:endParaRPr b="1" sz="2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5" name="Google Shape;595;p72"/>
          <p:cNvSpPr/>
          <p:nvPr/>
        </p:nvSpPr>
        <p:spPr>
          <a:xfrm>
            <a:off x="457200" y="171450"/>
            <a:ext cx="6553200" cy="142875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GitHub</a:t>
            </a:r>
            <a:endParaRPr b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remote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server</a:t>
            </a:r>
            <a:endParaRPr b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6" name="Google Shape;596;p72"/>
          <p:cNvSpPr/>
          <p:nvPr/>
        </p:nvSpPr>
        <p:spPr>
          <a:xfrm>
            <a:off x="2857500" y="457200"/>
            <a:ext cx="1181100" cy="4953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Forked branch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7" name="Google Shape;597;p72"/>
          <p:cNvSpPr/>
          <p:nvPr/>
        </p:nvSpPr>
        <p:spPr>
          <a:xfrm>
            <a:off x="5562600" y="457200"/>
            <a:ext cx="1181100" cy="4953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master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98" name="Google Shape;598;p72"/>
          <p:cNvCxnSpPr/>
          <p:nvPr/>
        </p:nvCxnSpPr>
        <p:spPr>
          <a:xfrm rot="10800000">
            <a:off x="4038600" y="571500"/>
            <a:ext cx="1524000" cy="0"/>
          </a:xfrm>
          <a:prstGeom prst="straightConnector1">
            <a:avLst/>
          </a:prstGeom>
          <a:noFill/>
          <a:ln cap="flat" cmpd="sng" w="31750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599" name="Google Shape;599;p72"/>
          <p:cNvCxnSpPr/>
          <p:nvPr/>
        </p:nvCxnSpPr>
        <p:spPr>
          <a:xfrm>
            <a:off x="3143250" y="952500"/>
            <a:ext cx="0" cy="950952"/>
          </a:xfrm>
          <a:prstGeom prst="straightConnector1">
            <a:avLst/>
          </a:prstGeom>
          <a:noFill/>
          <a:ln cap="flat" cmpd="sng" w="31750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600" name="Google Shape;600;p72"/>
          <p:cNvSpPr/>
          <p:nvPr/>
        </p:nvSpPr>
        <p:spPr>
          <a:xfrm>
            <a:off x="2857500" y="2552700"/>
            <a:ext cx="1181100" cy="495300"/>
          </a:xfrm>
          <a:prstGeom prst="roundRect">
            <a:avLst>
              <a:gd fmla="val 16667" name="adj"/>
            </a:avLst>
          </a:prstGeom>
          <a:solidFill>
            <a:srgbClr val="FC9C2B"/>
          </a:soli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repo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1" name="Google Shape;601;p72"/>
          <p:cNvSpPr/>
          <p:nvPr/>
        </p:nvSpPr>
        <p:spPr>
          <a:xfrm>
            <a:off x="2857500" y="3381375"/>
            <a:ext cx="1181100" cy="495300"/>
          </a:xfrm>
          <a:prstGeom prst="roundRect">
            <a:avLst>
              <a:gd fmla="val 16667" name="adj"/>
            </a:avLst>
          </a:prstGeom>
          <a:solidFill>
            <a:srgbClr val="FFF757"/>
          </a:soli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E36C09"/>
                </a:solidFill>
                <a:latin typeface="Calibri"/>
                <a:ea typeface="Calibri"/>
                <a:cs typeface="Calibri"/>
                <a:sym typeface="Calibri"/>
              </a:rPr>
              <a:t>Stage</a:t>
            </a:r>
            <a:endParaRPr sz="1800">
              <a:solidFill>
                <a:srgbClr val="E36C0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2" name="Google Shape;602;p72"/>
          <p:cNvSpPr/>
          <p:nvPr/>
        </p:nvSpPr>
        <p:spPr>
          <a:xfrm>
            <a:off x="2857500" y="4191000"/>
            <a:ext cx="1181100" cy="4953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Working directory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03" name="Google Shape;603;p72"/>
          <p:cNvCxnSpPr/>
          <p:nvPr/>
        </p:nvCxnSpPr>
        <p:spPr>
          <a:xfrm>
            <a:off x="3143250" y="3053150"/>
            <a:ext cx="0" cy="1137850"/>
          </a:xfrm>
          <a:prstGeom prst="straightConnector1">
            <a:avLst/>
          </a:prstGeom>
          <a:noFill/>
          <a:ln cap="flat" cmpd="sng" w="31750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604" name="Google Shape;604;p72"/>
          <p:cNvCxnSpPr/>
          <p:nvPr/>
        </p:nvCxnSpPr>
        <p:spPr>
          <a:xfrm rot="10800000">
            <a:off x="3733800" y="952500"/>
            <a:ext cx="0" cy="950952"/>
          </a:xfrm>
          <a:prstGeom prst="straightConnector1">
            <a:avLst/>
          </a:prstGeom>
          <a:noFill/>
          <a:ln cap="flat" cmpd="sng" w="31750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605" name="Google Shape;605;p72"/>
          <p:cNvCxnSpPr/>
          <p:nvPr/>
        </p:nvCxnSpPr>
        <p:spPr>
          <a:xfrm rot="10800000">
            <a:off x="3733800" y="3048000"/>
            <a:ext cx="0" cy="333375"/>
          </a:xfrm>
          <a:prstGeom prst="straightConnector1">
            <a:avLst/>
          </a:prstGeom>
          <a:noFill/>
          <a:ln cap="flat" cmpd="sng" w="31750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606" name="Google Shape;606;p72"/>
          <p:cNvCxnSpPr/>
          <p:nvPr/>
        </p:nvCxnSpPr>
        <p:spPr>
          <a:xfrm rot="10800000">
            <a:off x="3733800" y="3876675"/>
            <a:ext cx="0" cy="314325"/>
          </a:xfrm>
          <a:prstGeom prst="straightConnector1">
            <a:avLst/>
          </a:prstGeom>
          <a:noFill/>
          <a:ln cap="flat" cmpd="sng" w="31750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607" name="Google Shape;607;p72"/>
          <p:cNvSpPr txBox="1"/>
          <p:nvPr/>
        </p:nvSpPr>
        <p:spPr>
          <a:xfrm>
            <a:off x="3881810" y="3053150"/>
            <a:ext cx="903087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commit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8" name="Google Shape;608;p72"/>
          <p:cNvSpPr txBox="1"/>
          <p:nvPr/>
        </p:nvSpPr>
        <p:spPr>
          <a:xfrm>
            <a:off x="3881810" y="1903452"/>
            <a:ext cx="638779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push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9" name="Google Shape;609;p72"/>
          <p:cNvSpPr txBox="1"/>
          <p:nvPr/>
        </p:nvSpPr>
        <p:spPr>
          <a:xfrm>
            <a:off x="2286000" y="980301"/>
            <a:ext cx="666168" cy="9002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pull/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fetch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10" name="Google Shape;610;p72"/>
          <p:cNvCxnSpPr/>
          <p:nvPr/>
        </p:nvCxnSpPr>
        <p:spPr>
          <a:xfrm>
            <a:off x="4038600" y="800100"/>
            <a:ext cx="1524000" cy="13901"/>
          </a:xfrm>
          <a:prstGeom prst="straightConnector1">
            <a:avLst/>
          </a:prstGeom>
          <a:noFill/>
          <a:ln cap="flat" cmpd="sng" w="31750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611" name="Google Shape;611;p72"/>
          <p:cNvSpPr txBox="1"/>
          <p:nvPr/>
        </p:nvSpPr>
        <p:spPr>
          <a:xfrm>
            <a:off x="4208138" y="818376"/>
            <a:ext cx="1303662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pull request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2" name="Google Shape;612;p72"/>
          <p:cNvSpPr txBox="1"/>
          <p:nvPr/>
        </p:nvSpPr>
        <p:spPr>
          <a:xfrm>
            <a:off x="4330815" y="294501"/>
            <a:ext cx="562248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fork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3" name="Google Shape;613;p72"/>
          <p:cNvSpPr txBox="1"/>
          <p:nvPr/>
        </p:nvSpPr>
        <p:spPr>
          <a:xfrm>
            <a:off x="3982799" y="3804850"/>
            <a:ext cx="53779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add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4" name="Google Shape;614;p72"/>
          <p:cNvSpPr txBox="1"/>
          <p:nvPr/>
        </p:nvSpPr>
        <p:spPr>
          <a:xfrm>
            <a:off x="2112074" y="3091250"/>
            <a:ext cx="1043876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checkout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15" name="Google Shape;615;p72"/>
          <p:cNvCxnSpPr/>
          <p:nvPr/>
        </p:nvCxnSpPr>
        <p:spPr>
          <a:xfrm>
            <a:off x="3143250" y="2171700"/>
            <a:ext cx="0" cy="381000"/>
          </a:xfrm>
          <a:prstGeom prst="straightConnector1">
            <a:avLst/>
          </a:prstGeom>
          <a:noFill/>
          <a:ln cap="flat" cmpd="sng" w="31750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616" name="Google Shape;616;p72"/>
          <p:cNvSpPr txBox="1"/>
          <p:nvPr/>
        </p:nvSpPr>
        <p:spPr>
          <a:xfrm>
            <a:off x="2235200" y="2180451"/>
            <a:ext cx="787896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merge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7" name="Google Shape;617;p72"/>
          <p:cNvSpPr/>
          <p:nvPr/>
        </p:nvSpPr>
        <p:spPr>
          <a:xfrm>
            <a:off x="2103810" y="1903452"/>
            <a:ext cx="2759463" cy="254853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origin/master “branch”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18" name="Google Shape;618;p72"/>
          <p:cNvCxnSpPr/>
          <p:nvPr/>
        </p:nvCxnSpPr>
        <p:spPr>
          <a:xfrm rot="10800000">
            <a:off x="3733800" y="2171700"/>
            <a:ext cx="0" cy="353199"/>
          </a:xfrm>
          <a:prstGeom prst="straightConnector1">
            <a:avLst/>
          </a:prstGeom>
          <a:noFill/>
          <a:ln cap="flat" cmpd="sng" w="31750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619" name="Google Shape;619;p72"/>
          <p:cNvSpPr txBox="1"/>
          <p:nvPr/>
        </p:nvSpPr>
        <p:spPr>
          <a:xfrm>
            <a:off x="3843825" y="1323201"/>
            <a:ext cx="638779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push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20" name="Google Shape;620;p72"/>
          <p:cNvGrpSpPr/>
          <p:nvPr/>
        </p:nvGrpSpPr>
        <p:grpSpPr>
          <a:xfrm>
            <a:off x="1337153" y="685800"/>
            <a:ext cx="1520347" cy="3657600"/>
            <a:chOff x="1337153" y="914400"/>
            <a:chExt cx="1520347" cy="4876800"/>
          </a:xfrm>
        </p:grpSpPr>
        <p:cxnSp>
          <p:nvCxnSpPr>
            <p:cNvPr id="621" name="Google Shape;621;p72"/>
            <p:cNvCxnSpPr/>
            <p:nvPr/>
          </p:nvCxnSpPr>
          <p:spPr>
            <a:xfrm rot="10800000">
              <a:off x="2112074" y="914400"/>
              <a:ext cx="745426" cy="0"/>
            </a:xfrm>
            <a:prstGeom prst="straightConnector1">
              <a:avLst/>
            </a:prstGeom>
            <a:noFill/>
            <a:ln cap="flat" cmpd="sng" w="254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</p:cxnSp>
        <p:cxnSp>
          <p:nvCxnSpPr>
            <p:cNvPr id="622" name="Google Shape;622;p72"/>
            <p:cNvCxnSpPr/>
            <p:nvPr/>
          </p:nvCxnSpPr>
          <p:spPr>
            <a:xfrm>
              <a:off x="2103810" y="914400"/>
              <a:ext cx="8264" cy="4876800"/>
            </a:xfrm>
            <a:prstGeom prst="straightConnector1">
              <a:avLst/>
            </a:prstGeom>
            <a:noFill/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</p:cxnSp>
        <p:cxnSp>
          <p:nvCxnSpPr>
            <p:cNvPr id="623" name="Google Shape;623;p72"/>
            <p:cNvCxnSpPr/>
            <p:nvPr/>
          </p:nvCxnSpPr>
          <p:spPr>
            <a:xfrm>
              <a:off x="2112074" y="5791200"/>
              <a:ext cx="745426" cy="0"/>
            </a:xfrm>
            <a:prstGeom prst="straightConnector1">
              <a:avLst/>
            </a:prstGeom>
            <a:noFill/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</p:cxnSp>
        <p:sp>
          <p:nvSpPr>
            <p:cNvPr id="624" name="Google Shape;624;p72"/>
            <p:cNvSpPr txBox="1"/>
            <p:nvPr/>
          </p:nvSpPr>
          <p:spPr>
            <a:xfrm>
              <a:off x="1337153" y="3181866"/>
              <a:ext cx="693106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clone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625" name="Google Shape;625;p72"/>
          <p:cNvCxnSpPr/>
          <p:nvPr/>
        </p:nvCxnSpPr>
        <p:spPr>
          <a:xfrm rot="10800000">
            <a:off x="6819900" y="952500"/>
            <a:ext cx="723900" cy="142875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med" w="med" type="stealth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sp>
        <p:nvSpPr>
          <p:cNvPr id="626" name="Google Shape;626;p72"/>
          <p:cNvSpPr txBox="1"/>
          <p:nvPr/>
        </p:nvSpPr>
        <p:spPr>
          <a:xfrm>
            <a:off x="7543800" y="952500"/>
            <a:ext cx="1408934" cy="4847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someone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else’s master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73"/>
          <p:cNvSpPr txBox="1"/>
          <p:nvPr>
            <p:ph type="title"/>
          </p:nvPr>
        </p:nvSpPr>
        <p:spPr>
          <a:xfrm>
            <a:off x="152400" y="205978"/>
            <a:ext cx="8914166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b="1" i="0" lang="en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 do I link my local repo to a remote repo?</a:t>
            </a:r>
            <a:endParaRPr b="1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2" name="Google Shape;632;p73"/>
          <p:cNvSpPr txBox="1"/>
          <p:nvPr>
            <p:ph idx="1" type="body"/>
          </p:nvPr>
        </p:nvSpPr>
        <p:spPr>
          <a:xfrm>
            <a:off x="457200" y="1200150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Font typeface="Arial"/>
              <a:buNone/>
            </a:pPr>
            <a:r>
              <a:rPr b="0" i="0" lang="en" sz="3200" u="none" cap="none" strike="noStrike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git remote add  </a:t>
            </a:r>
            <a:r>
              <a:rPr b="0" i="0" lang="en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&lt;alias&gt; &lt;URL&gt;</a:t>
            </a:r>
            <a:endParaRPr/>
          </a:p>
          <a:p>
            <a:pPr indent="0" lvl="0" mar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3" name="Google Shape;633;p73"/>
          <p:cNvSpPr txBox="1"/>
          <p:nvPr/>
        </p:nvSpPr>
        <p:spPr>
          <a:xfrm>
            <a:off x="381000" y="1714500"/>
            <a:ext cx="8685566" cy="11772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Note</a:t>
            </a:r>
            <a:r>
              <a:rPr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This just establishes a connection…no files are copied/moved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Note</a:t>
            </a:r>
            <a:r>
              <a:rPr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Yes! You may have more than one remote linked to your local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directory!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4" name="Google Shape;634;p73"/>
          <p:cNvSpPr/>
          <p:nvPr/>
        </p:nvSpPr>
        <p:spPr>
          <a:xfrm>
            <a:off x="1447800" y="3048000"/>
            <a:ext cx="6048802" cy="4847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Which remotes am I linked to?</a:t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5" name="Google Shape;635;p73"/>
          <p:cNvSpPr/>
          <p:nvPr/>
        </p:nvSpPr>
        <p:spPr>
          <a:xfrm>
            <a:off x="457200" y="3714750"/>
            <a:ext cx="1935346" cy="4385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git remote 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9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b="1" i="0" lang="en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…more history </a:t>
            </a:r>
            <a:endParaRPr b="1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p29"/>
          <p:cNvSpPr txBox="1"/>
          <p:nvPr>
            <p:ph idx="1" type="body"/>
          </p:nvPr>
        </p:nvSpPr>
        <p:spPr>
          <a:xfrm>
            <a:off x="749300" y="1333500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0" i="0" lang="en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(2000) BitKeeper SCM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0" i="0" lang="en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  - closed source, proprietary, used with 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0" i="0" lang="en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    source code management of Linux kernel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0" i="0" lang="en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- free until 2005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0" i="0" lang="en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- distributed version control </a:t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1" name="Google Shape;161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65650" y="1200150"/>
            <a:ext cx="2476500" cy="43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74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b="1" i="0" lang="en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Pushing to a remote repo</a:t>
            </a:r>
            <a:endParaRPr b="1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1" name="Google Shape;641;p74"/>
          <p:cNvSpPr txBox="1"/>
          <p:nvPr>
            <p:ph idx="1" type="body"/>
          </p:nvPr>
        </p:nvSpPr>
        <p:spPr>
          <a:xfrm>
            <a:off x="457200" y="1200150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Font typeface="Arial"/>
              <a:buNone/>
            </a:pPr>
            <a:r>
              <a:rPr b="0" i="0" lang="en" sz="3200" u="none" cap="none" strike="noStrike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git push </a:t>
            </a:r>
            <a:r>
              <a:rPr b="0" i="0" lang="en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local_branch_alias   branch_name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Screen Shot 2016-05-04 at 6.13.46 PM.png" id="642" name="Google Shape;642;p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1943100"/>
            <a:ext cx="7503026" cy="142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75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b="1" i="0" lang="en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Fetching from a remote repo</a:t>
            </a:r>
            <a:endParaRPr b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8" name="Google Shape;648;p75"/>
          <p:cNvSpPr txBox="1"/>
          <p:nvPr>
            <p:ph idx="1" type="body"/>
          </p:nvPr>
        </p:nvSpPr>
        <p:spPr>
          <a:xfrm>
            <a:off x="457200" y="1200150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Font typeface="Arial"/>
              <a:buNone/>
            </a:pPr>
            <a:r>
              <a:rPr b="0" i="0" lang="en" sz="2000" u="none" cap="none" strike="noStrike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git fetch </a:t>
            </a:r>
            <a:r>
              <a:rPr b="0" i="0" lang="en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remote_repo_name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i="0" lang="en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Fetch in no way changes a your working dir or any commits that you’ve made.</a:t>
            </a:r>
            <a:endParaRPr sz="2000"/>
          </a:p>
          <a:p>
            <a:pPr indent="0" lvl="0" marL="0" marR="0" rtl="0" algn="l">
              <a:lnSpc>
                <a:spcPct val="80000"/>
              </a:lnSpc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7180" lvl="0" marL="342900" marR="0" rtl="0" algn="l">
              <a:lnSpc>
                <a:spcPct val="80000"/>
              </a:lnSpc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en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Fetch before you work</a:t>
            </a:r>
            <a:endParaRPr sz="2000"/>
          </a:p>
          <a:p>
            <a:pPr indent="-297180" lvl="0" marL="342900" marR="0" rtl="0" algn="l">
              <a:lnSpc>
                <a:spcPct val="80000"/>
              </a:lnSpc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en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Fetch before you push</a:t>
            </a:r>
            <a:endParaRPr sz="2000"/>
          </a:p>
          <a:p>
            <a:pPr indent="-297180" lvl="0" marL="342900" marR="0" rtl="0" algn="l">
              <a:lnSpc>
                <a:spcPct val="80000"/>
              </a:lnSpc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en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Fetch often</a:t>
            </a:r>
            <a:endParaRPr sz="2000"/>
          </a:p>
          <a:p>
            <a:pPr indent="-170180" lvl="0" marL="342900" marR="0" rtl="0" algn="l">
              <a:lnSpc>
                <a:spcPct val="80000"/>
              </a:lnSpc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ts val="272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0" i="1" lang="en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git merge </a:t>
            </a:r>
            <a:r>
              <a:rPr b="0" i="0" lang="en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must be done to merge fetched changes into local branch</a:t>
            </a:r>
            <a:endParaRPr sz="2000"/>
          </a:p>
          <a:p>
            <a:pPr indent="0" lvl="0" marL="0" marR="0" rtl="0" algn="l">
              <a:lnSpc>
                <a:spcPct val="80000"/>
              </a:lnSpc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76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b="1" i="0" lang="en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Collaborating with Git </a:t>
            </a:r>
            <a:endParaRPr b="1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Screen Shot 2016-05-04 at 6.36.52 PM.png" id="654" name="Google Shape;654;p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143000"/>
            <a:ext cx="9144000" cy="3848420"/>
          </a:xfrm>
          <a:prstGeom prst="rect">
            <a:avLst/>
          </a:prstGeom>
          <a:noFill/>
          <a:ln>
            <a:noFill/>
          </a:ln>
        </p:spPr>
      </p:pic>
      <p:sp>
        <p:nvSpPr>
          <p:cNvPr id="655" name="Google Shape;655;p76"/>
          <p:cNvSpPr/>
          <p:nvPr/>
        </p:nvSpPr>
        <p:spPr>
          <a:xfrm>
            <a:off x="5181600" y="1828800"/>
            <a:ext cx="1066800" cy="285750"/>
          </a:xfrm>
          <a:prstGeom prst="ellipse">
            <a:avLst/>
          </a:prstGeom>
          <a:noFill/>
          <a:ln cap="flat" cmpd="sng" w="317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6" name="Google Shape;656;p76"/>
          <p:cNvSpPr/>
          <p:nvPr/>
        </p:nvSpPr>
        <p:spPr>
          <a:xfrm>
            <a:off x="6388100" y="1771650"/>
            <a:ext cx="1066800" cy="40005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77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b="1" i="0" lang="en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Collaborating with Git</a:t>
            </a:r>
            <a:endParaRPr b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Screen Shot 2016-05-04 at 6.40.29 PM.png" id="662" name="Google Shape;662;p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063228"/>
            <a:ext cx="9144000" cy="3501958"/>
          </a:xfrm>
          <a:prstGeom prst="rect">
            <a:avLst/>
          </a:prstGeom>
          <a:noFill/>
          <a:ln>
            <a:noFill/>
          </a:ln>
        </p:spPr>
      </p:pic>
      <p:sp>
        <p:nvSpPr>
          <p:cNvPr id="663" name="Google Shape;663;p77"/>
          <p:cNvSpPr/>
          <p:nvPr/>
        </p:nvSpPr>
        <p:spPr>
          <a:xfrm>
            <a:off x="152400" y="2343150"/>
            <a:ext cx="1066800" cy="285750"/>
          </a:xfrm>
          <a:prstGeom prst="ellipse">
            <a:avLst/>
          </a:prstGeom>
          <a:noFill/>
          <a:ln cap="flat" cmpd="sng" w="317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4" name="Google Shape;664;p77"/>
          <p:cNvSpPr/>
          <p:nvPr/>
        </p:nvSpPr>
        <p:spPr>
          <a:xfrm>
            <a:off x="1231900" y="2343150"/>
            <a:ext cx="1066800" cy="40005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5" name="Google Shape;665;p77"/>
          <p:cNvSpPr/>
          <p:nvPr/>
        </p:nvSpPr>
        <p:spPr>
          <a:xfrm>
            <a:off x="2286000" y="1171575"/>
            <a:ext cx="6400800" cy="2914650"/>
          </a:xfrm>
          <a:prstGeom prst="rect">
            <a:avLst/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Email sent along with link; collaborator has read/write access.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Everyone has read access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If you want write access and you haven’t been invited, “fork” the repo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78"/>
          <p:cNvSpPr/>
          <p:nvPr/>
        </p:nvSpPr>
        <p:spPr>
          <a:xfrm>
            <a:off x="495300" y="1771650"/>
            <a:ext cx="6553200" cy="314325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Local</a:t>
            </a:r>
            <a:endParaRPr b="1" sz="2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1" name="Google Shape;671;p78"/>
          <p:cNvSpPr/>
          <p:nvPr/>
        </p:nvSpPr>
        <p:spPr>
          <a:xfrm>
            <a:off x="457200" y="171450"/>
            <a:ext cx="6553200" cy="142875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GitHub</a:t>
            </a:r>
            <a:endParaRPr b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remote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server</a:t>
            </a:r>
            <a:endParaRPr b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2" name="Google Shape;672;p78"/>
          <p:cNvSpPr/>
          <p:nvPr/>
        </p:nvSpPr>
        <p:spPr>
          <a:xfrm>
            <a:off x="2857500" y="457200"/>
            <a:ext cx="1181100" cy="4953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Forked branch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3" name="Google Shape;673;p78"/>
          <p:cNvSpPr/>
          <p:nvPr/>
        </p:nvSpPr>
        <p:spPr>
          <a:xfrm>
            <a:off x="5562600" y="457200"/>
            <a:ext cx="1181100" cy="4953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master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74" name="Google Shape;674;p78"/>
          <p:cNvCxnSpPr/>
          <p:nvPr/>
        </p:nvCxnSpPr>
        <p:spPr>
          <a:xfrm rot="10800000">
            <a:off x="4038600" y="571500"/>
            <a:ext cx="1524000" cy="0"/>
          </a:xfrm>
          <a:prstGeom prst="straightConnector1">
            <a:avLst/>
          </a:prstGeom>
          <a:noFill/>
          <a:ln cap="flat" cmpd="sng" w="31750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675" name="Google Shape;675;p78"/>
          <p:cNvCxnSpPr/>
          <p:nvPr/>
        </p:nvCxnSpPr>
        <p:spPr>
          <a:xfrm>
            <a:off x="3143250" y="952500"/>
            <a:ext cx="0" cy="950952"/>
          </a:xfrm>
          <a:prstGeom prst="straightConnector1">
            <a:avLst/>
          </a:prstGeom>
          <a:noFill/>
          <a:ln cap="flat" cmpd="sng" w="31750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676" name="Google Shape;676;p78"/>
          <p:cNvSpPr/>
          <p:nvPr/>
        </p:nvSpPr>
        <p:spPr>
          <a:xfrm>
            <a:off x="2857500" y="2552700"/>
            <a:ext cx="1181100" cy="495300"/>
          </a:xfrm>
          <a:prstGeom prst="roundRect">
            <a:avLst>
              <a:gd fmla="val 16667" name="adj"/>
            </a:avLst>
          </a:prstGeom>
          <a:solidFill>
            <a:srgbClr val="FC9C2B"/>
          </a:soli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repo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7" name="Google Shape;677;p78"/>
          <p:cNvSpPr/>
          <p:nvPr/>
        </p:nvSpPr>
        <p:spPr>
          <a:xfrm>
            <a:off x="2857500" y="3381375"/>
            <a:ext cx="1181100" cy="495300"/>
          </a:xfrm>
          <a:prstGeom prst="roundRect">
            <a:avLst>
              <a:gd fmla="val 16667" name="adj"/>
            </a:avLst>
          </a:prstGeom>
          <a:solidFill>
            <a:srgbClr val="FFF757"/>
          </a:soli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E36C09"/>
                </a:solidFill>
                <a:latin typeface="Calibri"/>
                <a:ea typeface="Calibri"/>
                <a:cs typeface="Calibri"/>
                <a:sym typeface="Calibri"/>
              </a:rPr>
              <a:t>Stage</a:t>
            </a:r>
            <a:endParaRPr sz="1800">
              <a:solidFill>
                <a:srgbClr val="E36C0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8" name="Google Shape;678;p78"/>
          <p:cNvSpPr/>
          <p:nvPr/>
        </p:nvSpPr>
        <p:spPr>
          <a:xfrm>
            <a:off x="2857500" y="4191000"/>
            <a:ext cx="1181100" cy="4953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Working directory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79" name="Google Shape;679;p78"/>
          <p:cNvCxnSpPr/>
          <p:nvPr/>
        </p:nvCxnSpPr>
        <p:spPr>
          <a:xfrm>
            <a:off x="3143250" y="3053150"/>
            <a:ext cx="0" cy="1137850"/>
          </a:xfrm>
          <a:prstGeom prst="straightConnector1">
            <a:avLst/>
          </a:prstGeom>
          <a:noFill/>
          <a:ln cap="flat" cmpd="sng" w="31750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680" name="Google Shape;680;p78"/>
          <p:cNvCxnSpPr/>
          <p:nvPr/>
        </p:nvCxnSpPr>
        <p:spPr>
          <a:xfrm rot="10800000">
            <a:off x="3733800" y="952500"/>
            <a:ext cx="0" cy="950952"/>
          </a:xfrm>
          <a:prstGeom prst="straightConnector1">
            <a:avLst/>
          </a:prstGeom>
          <a:noFill/>
          <a:ln cap="flat" cmpd="sng" w="31750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681" name="Google Shape;681;p78"/>
          <p:cNvCxnSpPr/>
          <p:nvPr/>
        </p:nvCxnSpPr>
        <p:spPr>
          <a:xfrm rot="10800000">
            <a:off x="3733800" y="3048000"/>
            <a:ext cx="0" cy="333375"/>
          </a:xfrm>
          <a:prstGeom prst="straightConnector1">
            <a:avLst/>
          </a:prstGeom>
          <a:noFill/>
          <a:ln cap="flat" cmpd="sng" w="31750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682" name="Google Shape;682;p78"/>
          <p:cNvCxnSpPr/>
          <p:nvPr/>
        </p:nvCxnSpPr>
        <p:spPr>
          <a:xfrm rot="10800000">
            <a:off x="3733800" y="3876675"/>
            <a:ext cx="0" cy="314325"/>
          </a:xfrm>
          <a:prstGeom prst="straightConnector1">
            <a:avLst/>
          </a:prstGeom>
          <a:noFill/>
          <a:ln cap="flat" cmpd="sng" w="31750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683" name="Google Shape;683;p78"/>
          <p:cNvSpPr txBox="1"/>
          <p:nvPr/>
        </p:nvSpPr>
        <p:spPr>
          <a:xfrm>
            <a:off x="3881810" y="3053150"/>
            <a:ext cx="903087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commit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4" name="Google Shape;684;p78"/>
          <p:cNvSpPr txBox="1"/>
          <p:nvPr/>
        </p:nvSpPr>
        <p:spPr>
          <a:xfrm>
            <a:off x="3881810" y="1903452"/>
            <a:ext cx="638779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push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5" name="Google Shape;685;p78"/>
          <p:cNvSpPr txBox="1"/>
          <p:nvPr/>
        </p:nvSpPr>
        <p:spPr>
          <a:xfrm>
            <a:off x="2286000" y="980301"/>
            <a:ext cx="666168" cy="9002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pull/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fetch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86" name="Google Shape;686;p78"/>
          <p:cNvCxnSpPr/>
          <p:nvPr/>
        </p:nvCxnSpPr>
        <p:spPr>
          <a:xfrm>
            <a:off x="4038600" y="800100"/>
            <a:ext cx="1524000" cy="13901"/>
          </a:xfrm>
          <a:prstGeom prst="straightConnector1">
            <a:avLst/>
          </a:prstGeom>
          <a:noFill/>
          <a:ln cap="flat" cmpd="sng" w="31750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687" name="Google Shape;687;p78"/>
          <p:cNvSpPr txBox="1"/>
          <p:nvPr/>
        </p:nvSpPr>
        <p:spPr>
          <a:xfrm>
            <a:off x="4208138" y="818376"/>
            <a:ext cx="1303662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pull request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8" name="Google Shape;688;p78"/>
          <p:cNvSpPr txBox="1"/>
          <p:nvPr/>
        </p:nvSpPr>
        <p:spPr>
          <a:xfrm>
            <a:off x="4330815" y="294501"/>
            <a:ext cx="562248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fork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9" name="Google Shape;689;p78"/>
          <p:cNvSpPr txBox="1"/>
          <p:nvPr/>
        </p:nvSpPr>
        <p:spPr>
          <a:xfrm>
            <a:off x="3982799" y="3804850"/>
            <a:ext cx="53779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add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0" name="Google Shape;690;p78"/>
          <p:cNvSpPr txBox="1"/>
          <p:nvPr/>
        </p:nvSpPr>
        <p:spPr>
          <a:xfrm>
            <a:off x="2112074" y="3091250"/>
            <a:ext cx="1043876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checkout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91" name="Google Shape;691;p78"/>
          <p:cNvCxnSpPr/>
          <p:nvPr/>
        </p:nvCxnSpPr>
        <p:spPr>
          <a:xfrm>
            <a:off x="3143250" y="2171700"/>
            <a:ext cx="0" cy="381000"/>
          </a:xfrm>
          <a:prstGeom prst="straightConnector1">
            <a:avLst/>
          </a:prstGeom>
          <a:noFill/>
          <a:ln cap="flat" cmpd="sng" w="31750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692" name="Google Shape;692;p78"/>
          <p:cNvSpPr txBox="1"/>
          <p:nvPr/>
        </p:nvSpPr>
        <p:spPr>
          <a:xfrm>
            <a:off x="2235200" y="2180451"/>
            <a:ext cx="787896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merge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3" name="Google Shape;693;p78"/>
          <p:cNvSpPr/>
          <p:nvPr/>
        </p:nvSpPr>
        <p:spPr>
          <a:xfrm>
            <a:off x="2103810" y="1903452"/>
            <a:ext cx="2759463" cy="254853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origin/master “branch”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94" name="Google Shape;694;p78"/>
          <p:cNvCxnSpPr/>
          <p:nvPr/>
        </p:nvCxnSpPr>
        <p:spPr>
          <a:xfrm rot="10800000">
            <a:off x="3733800" y="2171700"/>
            <a:ext cx="0" cy="353199"/>
          </a:xfrm>
          <a:prstGeom prst="straightConnector1">
            <a:avLst/>
          </a:prstGeom>
          <a:noFill/>
          <a:ln cap="flat" cmpd="sng" w="31750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695" name="Google Shape;695;p78"/>
          <p:cNvSpPr/>
          <p:nvPr/>
        </p:nvSpPr>
        <p:spPr>
          <a:xfrm>
            <a:off x="3814190" y="2185600"/>
            <a:ext cx="787896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merge</a:t>
            </a:r>
            <a:endParaRPr/>
          </a:p>
        </p:txBody>
      </p:sp>
      <p:sp>
        <p:nvSpPr>
          <p:cNvPr id="696" name="Google Shape;696;p78"/>
          <p:cNvSpPr txBox="1"/>
          <p:nvPr/>
        </p:nvSpPr>
        <p:spPr>
          <a:xfrm>
            <a:off x="3843825" y="1323201"/>
            <a:ext cx="638779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push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97" name="Google Shape;697;p78"/>
          <p:cNvCxnSpPr/>
          <p:nvPr/>
        </p:nvCxnSpPr>
        <p:spPr>
          <a:xfrm rot="10800000">
            <a:off x="6819900" y="952500"/>
            <a:ext cx="723900" cy="142875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med" w="med" type="stealth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sp>
        <p:nvSpPr>
          <p:cNvPr id="698" name="Google Shape;698;p78"/>
          <p:cNvSpPr txBox="1"/>
          <p:nvPr/>
        </p:nvSpPr>
        <p:spPr>
          <a:xfrm>
            <a:off x="7543800" y="952500"/>
            <a:ext cx="1408934" cy="4847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someone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else’s master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p79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b="1" i="0" lang="en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GitHub Gist</a:t>
            </a:r>
            <a:endParaRPr b="1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4" name="Google Shape;704;p79"/>
          <p:cNvSpPr/>
          <p:nvPr/>
        </p:nvSpPr>
        <p:spPr>
          <a:xfrm>
            <a:off x="574192" y="986986"/>
            <a:ext cx="2445426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https://gist.github.com/</a:t>
            </a:r>
            <a:endParaRPr/>
          </a:p>
        </p:txBody>
      </p:sp>
      <p:pic>
        <p:nvPicPr>
          <p:cNvPr descr="Screen Shot 2016-05-18 at 12.10.28 PM.png" id="705" name="Google Shape;705;p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8497" y="1349113"/>
            <a:ext cx="8238565" cy="36380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80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b="1" i="0" lang="en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Good resources </a:t>
            </a:r>
            <a:endParaRPr b="1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1" name="Google Shape;711;p80"/>
          <p:cNvSpPr txBox="1"/>
          <p:nvPr>
            <p:ph idx="1" type="body"/>
          </p:nvPr>
        </p:nvSpPr>
        <p:spPr>
          <a:xfrm>
            <a:off x="457200" y="1200150"/>
            <a:ext cx="8534400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0670" lvl="0" marL="3429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b="0" i="0" lang="en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Git from Git:         </a:t>
            </a:r>
            <a:r>
              <a:rPr b="0" i="0" lang="en" sz="1500" u="none" cap="none" strike="noStrike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https://git-scm.com/book/en/v2</a:t>
            </a:r>
            <a:endParaRPr sz="1500"/>
          </a:p>
          <a:p>
            <a:pPr indent="-185420" lvl="0" marL="342900" marR="0" rtl="0" algn="l">
              <a:lnSpc>
                <a:spcPct val="8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ts val="248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0670" lvl="0" marL="342900" marR="0" rtl="0" algn="l">
              <a:lnSpc>
                <a:spcPct val="8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b="0" i="0" lang="en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guided tour that walks through the fundamentals of Git: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372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0" i="0" lang="en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                                      </a:t>
            </a:r>
            <a:r>
              <a:rPr b="0" i="0" lang="en" sz="1500" u="none" cap="none" strike="noStrike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https://githowto.com</a:t>
            </a:r>
            <a:endParaRPr b="0" i="0" sz="1500" u="none" cap="none" strike="noStrike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85420" lvl="0" marL="342900" marR="0" rtl="0" algn="l">
              <a:lnSpc>
                <a:spcPct val="8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ts val="248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0670" lvl="0" marL="342900" marR="0" rtl="0" algn="l">
              <a:lnSpc>
                <a:spcPct val="8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b="0" i="0" lang="en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Linus Torvalds on Git:</a:t>
            </a:r>
            <a:endParaRPr sz="1500"/>
          </a:p>
          <a:p>
            <a:pPr indent="0" lvl="0" marL="0" marR="0" rtl="0" algn="l">
              <a:lnSpc>
                <a:spcPct val="8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0" i="0" lang="en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                           </a:t>
            </a:r>
            <a:r>
              <a:rPr b="0" i="0" lang="en" sz="1500" u="none" cap="none" strike="noStrike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https://www.youtube.com/watch?v=idLyobOhtO4</a:t>
            </a:r>
            <a:endParaRPr sz="1500"/>
          </a:p>
          <a:p>
            <a:pPr indent="-224790" lvl="0" marL="342900" marR="0" rtl="0" algn="l">
              <a:lnSpc>
                <a:spcPct val="80000"/>
              </a:lnSpc>
              <a:spcBef>
                <a:spcPts val="372"/>
              </a:spcBef>
              <a:spcAft>
                <a:spcPts val="0"/>
              </a:spcAft>
              <a:buClr>
                <a:schemeClr val="dk1"/>
              </a:buClr>
              <a:buSzPts val="186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0670" lvl="0" marL="342900" marR="0" rtl="0" algn="l">
              <a:lnSpc>
                <a:spcPct val="8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b="0" i="0" lang="en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Git tutorial from Atlassian:</a:t>
            </a:r>
            <a:endParaRPr sz="1500"/>
          </a:p>
          <a:p>
            <a:pPr indent="0" lvl="0" marL="0" marR="0" rtl="0" algn="l">
              <a:lnSpc>
                <a:spcPct val="80000"/>
              </a:lnSpc>
              <a:spcBef>
                <a:spcPts val="372"/>
              </a:spcBef>
              <a:spcAft>
                <a:spcPts val="0"/>
              </a:spcAft>
              <a:buClr>
                <a:srgbClr val="0000FF"/>
              </a:buClr>
              <a:buFont typeface="Arial"/>
              <a:buNone/>
            </a:pPr>
            <a:r>
              <a:rPr b="0" i="0" lang="en" sz="1500" u="none" cap="none" strike="noStrike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                                                 https://www.atlassian.com/git/tutorials/</a:t>
            </a:r>
            <a:endParaRPr sz="1500"/>
          </a:p>
          <a:p>
            <a:pPr indent="0" lvl="0" marL="0" marR="0" rtl="0" algn="l">
              <a:lnSpc>
                <a:spcPct val="80000"/>
              </a:lnSpc>
              <a:spcBef>
                <a:spcPts val="372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0670" lvl="0" marL="342900" marR="0" rtl="0" algn="l">
              <a:lnSpc>
                <a:spcPct val="8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b="0" i="0" lang="en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number of easy-to-understand guides by the GitHub folks                         </a:t>
            </a:r>
            <a:endParaRPr sz="1500"/>
          </a:p>
          <a:p>
            <a:pPr indent="0" lvl="0" marL="0" marR="0" rtl="0" algn="l">
              <a:lnSpc>
                <a:spcPct val="80000"/>
              </a:lnSpc>
              <a:spcBef>
                <a:spcPts val="372"/>
              </a:spcBef>
              <a:spcAft>
                <a:spcPts val="0"/>
              </a:spcAft>
              <a:buClr>
                <a:srgbClr val="0000FF"/>
              </a:buClr>
              <a:buFont typeface="Arial"/>
              <a:buNone/>
            </a:pPr>
            <a:r>
              <a:rPr b="0" i="0" lang="en" sz="1500" u="none" cap="none" strike="noStrike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                                                 https://guides.github.com</a:t>
            </a:r>
            <a:endParaRPr b="0" i="0" sz="1500" u="none" cap="none" strike="noStrike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2" name="Google Shape;712;p80"/>
          <p:cNvSpPr/>
          <p:nvPr/>
        </p:nvSpPr>
        <p:spPr>
          <a:xfrm>
            <a:off x="533400" y="205978"/>
            <a:ext cx="457200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81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b="1" i="0" lang="en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Renaming and deleting branches</a:t>
            </a:r>
            <a:endParaRPr b="1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9" name="Google Shape;719;p81"/>
          <p:cNvSpPr txBox="1"/>
          <p:nvPr>
            <p:ph idx="1" type="body"/>
          </p:nvPr>
        </p:nvSpPr>
        <p:spPr>
          <a:xfrm>
            <a:off x="457200" y="1200150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Font typeface="Arial"/>
              <a:buNone/>
            </a:pPr>
            <a:r>
              <a:rPr b="0" i="0" lang="en" sz="2000" u="none" cap="none" strike="noStrike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git branch –m/--move</a:t>
            </a:r>
            <a:r>
              <a:rPr b="0" i="0" lang="en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old_name new_name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544"/>
              </a:spcBef>
              <a:spcAft>
                <a:spcPts val="0"/>
              </a:spcAft>
              <a:buClr>
                <a:srgbClr val="0000FF"/>
              </a:buClr>
              <a:buFont typeface="Arial"/>
              <a:buNone/>
            </a:pPr>
            <a:r>
              <a:rPr b="0" i="0" lang="en" sz="2000" u="none" cap="none" strike="noStrike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git branch –d </a:t>
            </a:r>
            <a:r>
              <a:rPr b="0" i="0" lang="en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branch_name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0" i="1" lang="en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Note</a:t>
            </a:r>
            <a:r>
              <a:rPr b="0" i="0" lang="en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Must not be in branch_name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0" i="1" lang="en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Note</a:t>
            </a:r>
            <a:r>
              <a:rPr b="0" i="0" lang="en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Must not have commits in branch_name unmerged in branch from which you are deleting</a:t>
            </a:r>
            <a:endParaRPr sz="2000"/>
          </a:p>
          <a:p>
            <a:pPr indent="0" lvl="0" marL="0" marR="0" rtl="0" algn="l">
              <a:lnSpc>
                <a:spcPct val="80000"/>
              </a:lnSpc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476"/>
              </a:spcBef>
              <a:spcAft>
                <a:spcPts val="0"/>
              </a:spcAft>
              <a:buClr>
                <a:srgbClr val="0000FF"/>
              </a:buClr>
              <a:buFont typeface="Arial"/>
              <a:buNone/>
            </a:pPr>
            <a:r>
              <a:rPr b="0" i="0" lang="en" sz="2000" u="none" cap="none" strike="noStrike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git branch –D </a:t>
            </a:r>
            <a:r>
              <a:rPr b="0" i="0" lang="en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branch_name </a:t>
            </a:r>
            <a:endParaRPr sz="2000"/>
          </a:p>
          <a:p>
            <a:pPr indent="0" lvl="0" marL="0" marR="0" rtl="0" algn="l">
              <a:lnSpc>
                <a:spcPct val="80000"/>
              </a:lnSpc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0" i="1" lang="en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Note</a:t>
            </a:r>
            <a:r>
              <a:rPr b="0" i="0" lang="en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If you are *really* sure that you want to delete branch with commits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4" name="Google Shape;724;p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1000" y="648124"/>
            <a:ext cx="2340884" cy="2340884"/>
          </a:xfrm>
          <a:prstGeom prst="rect">
            <a:avLst/>
          </a:prstGeom>
          <a:noFill/>
          <a:ln>
            <a:noFill/>
          </a:ln>
        </p:spPr>
      </p:pic>
      <p:sp>
        <p:nvSpPr>
          <p:cNvPr id="725" name="Google Shape;725;p82"/>
          <p:cNvSpPr txBox="1"/>
          <p:nvPr/>
        </p:nvSpPr>
        <p:spPr>
          <a:xfrm>
            <a:off x="3139045" y="3314700"/>
            <a:ext cx="3139001" cy="4847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Thank you ☺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26" name="Google Shape;726;p82"/>
          <p:cNvGrpSpPr/>
          <p:nvPr/>
        </p:nvGrpSpPr>
        <p:grpSpPr>
          <a:xfrm>
            <a:off x="4267200" y="342900"/>
            <a:ext cx="4495800" cy="2665158"/>
            <a:chOff x="4783667" y="1032933"/>
            <a:chExt cx="4495800" cy="3553544"/>
          </a:xfrm>
        </p:grpSpPr>
        <p:pic>
          <p:nvPicPr>
            <p:cNvPr descr="GitHub_Logo.png" id="727" name="Google Shape;727;p8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783667" y="2743199"/>
              <a:ext cx="4495800" cy="18432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Octocat.png" id="728" name="Google Shape;728;p8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951080" y="1032933"/>
              <a:ext cx="2210245" cy="183726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0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b="1" i="0" lang="en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Distributed version control</a:t>
            </a:r>
            <a:endParaRPr b="1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7" name="Google Shape;167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7000" y="2057400"/>
            <a:ext cx="8890000" cy="2457450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30"/>
          <p:cNvSpPr txBox="1"/>
          <p:nvPr/>
        </p:nvSpPr>
        <p:spPr>
          <a:xfrm>
            <a:off x="469900" y="1072075"/>
            <a:ext cx="5532284" cy="4847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 central server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Every developer is a client, the server and the repository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30"/>
          <p:cNvSpPr/>
          <p:nvPr/>
        </p:nvSpPr>
        <p:spPr>
          <a:xfrm>
            <a:off x="6060316" y="4792102"/>
            <a:ext cx="2956684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Source</a:t>
            </a: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http://bit.ly/1SH4E23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1"/>
          <p:cNvSpPr txBox="1"/>
          <p:nvPr>
            <p:ph idx="1" type="body"/>
          </p:nvPr>
        </p:nvSpPr>
        <p:spPr>
          <a:xfrm>
            <a:off x="457200" y="1200150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5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14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0" i="0" lang="en" sz="7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 is git?</a:t>
            </a:r>
            <a:endParaRPr/>
          </a:p>
        </p:txBody>
      </p:sp>
      <p:sp>
        <p:nvSpPr>
          <p:cNvPr id="175" name="Google Shape;175;p31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t/>
            </a:r>
            <a:endParaRPr b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2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b="0" i="0" lang="en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 is git?</a:t>
            </a:r>
            <a:endParaRPr b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32"/>
          <p:cNvSpPr txBox="1"/>
          <p:nvPr>
            <p:ph idx="1" type="body"/>
          </p:nvPr>
        </p:nvSpPr>
        <p:spPr>
          <a:xfrm>
            <a:off x="457200" y="1200150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342900" marR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b="0" i="0" lang="en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created by Linus Torvalds, April 2005</a:t>
            </a:r>
            <a:endParaRPr sz="1400"/>
          </a:p>
          <a:p>
            <a:pPr indent="-215900" lvl="0" marL="342900" marR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342900" marR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b="0" i="0" lang="en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replacement for BitKeeper to manage Linux kernel changes</a:t>
            </a:r>
            <a:endParaRPr sz="1400"/>
          </a:p>
          <a:p>
            <a:pPr indent="-215900" lvl="0" marL="342900" marR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342900" marR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b="0" i="0" lang="en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command line version control program</a:t>
            </a:r>
            <a:endParaRPr sz="1400"/>
          </a:p>
          <a:p>
            <a:pPr indent="-215900" lvl="0" marL="342900" marR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342900" marR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b="0" i="0" lang="en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uses checksums to ensure data integrity </a:t>
            </a:r>
            <a:endParaRPr sz="1400"/>
          </a:p>
          <a:p>
            <a:pPr indent="-215900" lvl="0" marL="342900" marR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342900" marR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b="0" i="0" lang="en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distributed version control (like BitKeeper)</a:t>
            </a:r>
            <a:endParaRPr sz="1400"/>
          </a:p>
          <a:p>
            <a:pPr indent="-215900" lvl="0" marL="342900" marR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342900" marR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b="0" i="0" lang="en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cross-platform (including Windows!)</a:t>
            </a:r>
            <a:endParaRPr sz="1400"/>
          </a:p>
          <a:p>
            <a:pPr indent="-215900" lvl="0" marL="342900" marR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342900" marR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b="0" i="0" lang="en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open source, free</a:t>
            </a:r>
            <a:endParaRPr sz="1400"/>
          </a:p>
        </p:txBody>
      </p:sp>
      <p:pic>
        <p:nvPicPr>
          <p:cNvPr id="182" name="Google Shape;182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89700" y="800100"/>
            <a:ext cx="2449286" cy="102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3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b="0" i="0" lang="en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Popularity</a:t>
            </a:r>
            <a:endParaRPr b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Screen Shot 2016-04-26 at 1.20.35 PM.png" id="188" name="Google Shape;188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1063228"/>
            <a:ext cx="6045200" cy="1771650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33"/>
          <p:cNvSpPr/>
          <p:nvPr/>
        </p:nvSpPr>
        <p:spPr>
          <a:xfrm>
            <a:off x="457200" y="3139001"/>
            <a:ext cx="6731000" cy="9002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https://www.openhub.net/repositories/compare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p33"/>
          <p:cNvSpPr/>
          <p:nvPr/>
        </p:nvSpPr>
        <p:spPr>
          <a:xfrm>
            <a:off x="457200" y="3623875"/>
            <a:ext cx="2239841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http://bit.ly/1QyLoOu</a:t>
            </a:r>
            <a:endParaRPr/>
          </a:p>
        </p:txBody>
      </p:sp>
      <p:sp>
        <p:nvSpPr>
          <p:cNvPr id="191" name="Google Shape;191;p33"/>
          <p:cNvSpPr/>
          <p:nvPr/>
        </p:nvSpPr>
        <p:spPr>
          <a:xfrm>
            <a:off x="546100" y="4148651"/>
            <a:ext cx="7188200" cy="4847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http://www.indeed.com/jobtrends/q-svn-q-git-q-subversion-q-github.html?relative=1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